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363" r:id="rId3"/>
    <p:sldId id="328" r:id="rId4"/>
    <p:sldId id="461" r:id="rId5"/>
    <p:sldId id="459" r:id="rId6"/>
    <p:sldId id="331" r:id="rId7"/>
    <p:sldId id="339" r:id="rId8"/>
    <p:sldId id="451" r:id="rId9"/>
    <p:sldId id="452" r:id="rId10"/>
    <p:sldId id="453" r:id="rId11"/>
    <p:sldId id="454" r:id="rId12"/>
    <p:sldId id="455" r:id="rId13"/>
    <p:sldId id="456" r:id="rId14"/>
    <p:sldId id="447" r:id="rId15"/>
    <p:sldId id="448" r:id="rId16"/>
    <p:sldId id="365" r:id="rId17"/>
    <p:sldId id="364" r:id="rId18"/>
    <p:sldId id="366" r:id="rId19"/>
    <p:sldId id="343" r:id="rId20"/>
    <p:sldId id="344" r:id="rId21"/>
    <p:sldId id="457" r:id="rId22"/>
    <p:sldId id="462" r:id="rId23"/>
    <p:sldId id="458" r:id="rId24"/>
    <p:sldId id="450" r:id="rId25"/>
    <p:sldId id="44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1E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E1715-FC46-42CC-8D89-73595A8234F8}" type="doc">
      <dgm:prSet loTypeId="urn:microsoft.com/office/officeart/2005/8/layout/defaul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BBA572C-1225-418D-AC28-B68CF60398CA}">
      <dgm:prSet phldrT="[Text]"/>
      <dgm:spPr/>
      <dgm:t>
        <a:bodyPr/>
        <a:lstStyle/>
        <a:p>
          <a:r>
            <a:rPr lang="en-US" dirty="0" smtClean="0"/>
            <a:t>Vision 	</a:t>
          </a:r>
          <a:endParaRPr lang="en-US" dirty="0"/>
        </a:p>
      </dgm:t>
    </dgm:pt>
    <dgm:pt modelId="{56EC0A3A-E773-438C-A852-267486D702D3}" type="parTrans" cxnId="{F6063B0B-F373-449A-A589-75E5374C9D35}">
      <dgm:prSet/>
      <dgm:spPr/>
      <dgm:t>
        <a:bodyPr/>
        <a:lstStyle/>
        <a:p>
          <a:endParaRPr lang="en-US"/>
        </a:p>
      </dgm:t>
    </dgm:pt>
    <dgm:pt modelId="{8D68574E-17C7-4383-B87F-E43F43ECDE01}" type="sibTrans" cxnId="{F6063B0B-F373-449A-A589-75E5374C9D35}">
      <dgm:prSet/>
      <dgm:spPr/>
      <dgm:t>
        <a:bodyPr/>
        <a:lstStyle/>
        <a:p>
          <a:endParaRPr lang="en-US"/>
        </a:p>
      </dgm:t>
    </dgm:pt>
    <dgm:pt modelId="{3F11625A-D304-430C-A3CB-372A0A938E69}">
      <dgm:prSet phldrT="[Text]"/>
      <dgm:spPr/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88C386EB-50C6-4474-ACC2-66A946F2F8DE}" type="parTrans" cxnId="{7A1C194C-860D-419B-A85F-F94C515D7FE1}">
      <dgm:prSet/>
      <dgm:spPr/>
      <dgm:t>
        <a:bodyPr/>
        <a:lstStyle/>
        <a:p>
          <a:endParaRPr lang="en-US"/>
        </a:p>
      </dgm:t>
    </dgm:pt>
    <dgm:pt modelId="{EAC6DEAC-92A9-4533-94D1-94AF8FC83138}" type="sibTrans" cxnId="{7A1C194C-860D-419B-A85F-F94C515D7FE1}">
      <dgm:prSet/>
      <dgm:spPr/>
      <dgm:t>
        <a:bodyPr/>
        <a:lstStyle/>
        <a:p>
          <a:endParaRPr lang="en-US"/>
        </a:p>
      </dgm:t>
    </dgm:pt>
    <dgm:pt modelId="{7DD8EF59-A75B-404B-8755-B8E5B448741D}">
      <dgm:prSet phldrT="[Text]"/>
      <dgm:spPr/>
      <dgm:t>
        <a:bodyPr/>
        <a:lstStyle/>
        <a:p>
          <a:r>
            <a:rPr lang="en-US" dirty="0" smtClean="0"/>
            <a:t>Balance</a:t>
          </a:r>
          <a:endParaRPr lang="en-US" dirty="0"/>
        </a:p>
      </dgm:t>
    </dgm:pt>
    <dgm:pt modelId="{18A90C54-4178-44CE-8FEA-F997F9FFD2AF}" type="parTrans" cxnId="{BC502C6D-95E5-4CB8-B2C8-794B253E7077}">
      <dgm:prSet/>
      <dgm:spPr/>
      <dgm:t>
        <a:bodyPr/>
        <a:lstStyle/>
        <a:p>
          <a:endParaRPr lang="en-US"/>
        </a:p>
      </dgm:t>
    </dgm:pt>
    <dgm:pt modelId="{B2B535C6-8DD2-41FE-857D-77FE1BD01C1E}" type="sibTrans" cxnId="{BC502C6D-95E5-4CB8-B2C8-794B253E7077}">
      <dgm:prSet/>
      <dgm:spPr/>
      <dgm:t>
        <a:bodyPr/>
        <a:lstStyle/>
        <a:p>
          <a:endParaRPr lang="en-US"/>
        </a:p>
      </dgm:t>
    </dgm:pt>
    <dgm:pt modelId="{EB0A51CE-BA47-4478-ADCF-C5C67F8EA346}">
      <dgm:prSet phldrT="[Text]"/>
      <dgm:spPr/>
      <dgm:t>
        <a:bodyPr/>
        <a:lstStyle/>
        <a:p>
          <a:r>
            <a:rPr lang="en-US" dirty="0" smtClean="0"/>
            <a:t>Self-Awareness</a:t>
          </a:r>
          <a:endParaRPr lang="en-US" dirty="0"/>
        </a:p>
      </dgm:t>
    </dgm:pt>
    <dgm:pt modelId="{7FD51DC8-750B-4769-85A9-A42E621AD3E6}" type="parTrans" cxnId="{1DD9414F-EA78-4ADB-894A-88D05CAA82C2}">
      <dgm:prSet/>
      <dgm:spPr/>
      <dgm:t>
        <a:bodyPr/>
        <a:lstStyle/>
        <a:p>
          <a:endParaRPr lang="en-US"/>
        </a:p>
      </dgm:t>
    </dgm:pt>
    <dgm:pt modelId="{4BE0148E-95A1-46FE-8420-A744888D1BEF}" type="sibTrans" cxnId="{1DD9414F-EA78-4ADB-894A-88D05CAA82C2}">
      <dgm:prSet/>
      <dgm:spPr/>
      <dgm:t>
        <a:bodyPr/>
        <a:lstStyle/>
        <a:p>
          <a:endParaRPr lang="en-US"/>
        </a:p>
      </dgm:t>
    </dgm:pt>
    <dgm:pt modelId="{D9367B09-0CA8-423E-B201-788A3DF15E34}">
      <dgm:prSet phldrT="[Text]"/>
      <dgm:spPr/>
      <dgm:t>
        <a:bodyPr/>
        <a:lstStyle/>
        <a:p>
          <a:r>
            <a:rPr lang="en-US" dirty="0" smtClean="0"/>
            <a:t>Changing Context and Demands on leadership </a:t>
          </a:r>
          <a:endParaRPr lang="en-US" dirty="0"/>
        </a:p>
      </dgm:t>
    </dgm:pt>
    <dgm:pt modelId="{F04E5449-4978-44C9-83D6-C9A9EAC82B86}" type="parTrans" cxnId="{9ADFD619-0430-4C5D-BCC9-927AA2E1ADD7}">
      <dgm:prSet/>
      <dgm:spPr/>
      <dgm:t>
        <a:bodyPr/>
        <a:lstStyle/>
        <a:p>
          <a:endParaRPr lang="en-US"/>
        </a:p>
      </dgm:t>
    </dgm:pt>
    <dgm:pt modelId="{A8B5338F-1E79-4882-A1A5-A7B3352F999C}" type="sibTrans" cxnId="{9ADFD619-0430-4C5D-BCC9-927AA2E1ADD7}">
      <dgm:prSet/>
      <dgm:spPr/>
      <dgm:t>
        <a:bodyPr/>
        <a:lstStyle/>
        <a:p>
          <a:endParaRPr lang="en-US"/>
        </a:p>
      </dgm:t>
    </dgm:pt>
    <dgm:pt modelId="{F7A05B6F-277C-492A-8E24-26C082C4EF2E}" type="pres">
      <dgm:prSet presAssocID="{A7AE1715-FC46-42CC-8D89-73595A8234F8}" presName="diagram" presStyleCnt="0">
        <dgm:presLayoutVars>
          <dgm:dir/>
          <dgm:resizeHandles val="exact"/>
        </dgm:presLayoutVars>
      </dgm:prSet>
      <dgm:spPr/>
    </dgm:pt>
    <dgm:pt modelId="{94D0691B-0ADE-4F26-9BF9-A2D659832316}" type="pres">
      <dgm:prSet presAssocID="{7BBA572C-1225-418D-AC28-B68CF60398CA}" presName="node" presStyleLbl="node1" presStyleIdx="0" presStyleCnt="5">
        <dgm:presLayoutVars>
          <dgm:bulletEnabled val="1"/>
        </dgm:presLayoutVars>
      </dgm:prSet>
      <dgm:spPr/>
    </dgm:pt>
    <dgm:pt modelId="{B389F4E8-21BC-4930-A9B8-C5BF143851F9}" type="pres">
      <dgm:prSet presAssocID="{8D68574E-17C7-4383-B87F-E43F43ECDE01}" presName="sibTrans" presStyleCnt="0"/>
      <dgm:spPr/>
    </dgm:pt>
    <dgm:pt modelId="{1028A241-28A0-414D-9E27-CB6E4B4BD322}" type="pres">
      <dgm:prSet presAssocID="{3F11625A-D304-430C-A3CB-372A0A938E69}" presName="node" presStyleLbl="node1" presStyleIdx="1" presStyleCnt="5">
        <dgm:presLayoutVars>
          <dgm:bulletEnabled val="1"/>
        </dgm:presLayoutVars>
      </dgm:prSet>
      <dgm:spPr/>
    </dgm:pt>
    <dgm:pt modelId="{D9AAE564-5F01-4746-BF36-D2E6CCC9CE18}" type="pres">
      <dgm:prSet presAssocID="{EAC6DEAC-92A9-4533-94D1-94AF8FC83138}" presName="sibTrans" presStyleCnt="0"/>
      <dgm:spPr/>
    </dgm:pt>
    <dgm:pt modelId="{C6CD676D-9D90-4DFD-80FE-28B51C75B0D9}" type="pres">
      <dgm:prSet presAssocID="{7DD8EF59-A75B-404B-8755-B8E5B448741D}" presName="node" presStyleLbl="node1" presStyleIdx="2" presStyleCnt="5">
        <dgm:presLayoutVars>
          <dgm:bulletEnabled val="1"/>
        </dgm:presLayoutVars>
      </dgm:prSet>
      <dgm:spPr/>
    </dgm:pt>
    <dgm:pt modelId="{7E9896F5-CDEA-4B3F-9AC9-5845AC189226}" type="pres">
      <dgm:prSet presAssocID="{B2B535C6-8DD2-41FE-857D-77FE1BD01C1E}" presName="sibTrans" presStyleCnt="0"/>
      <dgm:spPr/>
    </dgm:pt>
    <dgm:pt modelId="{380E2364-8967-454B-A701-8663FBC35694}" type="pres">
      <dgm:prSet presAssocID="{EB0A51CE-BA47-4478-ADCF-C5C67F8EA3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8C7B4-3E1E-41E8-ACB4-8F9042B90259}" type="pres">
      <dgm:prSet presAssocID="{4BE0148E-95A1-46FE-8420-A744888D1BEF}" presName="sibTrans" presStyleCnt="0"/>
      <dgm:spPr/>
    </dgm:pt>
    <dgm:pt modelId="{6D3E8956-06FB-428E-A3A4-7FA2C8530106}" type="pres">
      <dgm:prSet presAssocID="{D9367B09-0CA8-423E-B201-788A3DF15E34}" presName="node" presStyleLbl="node1" presStyleIdx="4" presStyleCnt="5" custScaleX="215621">
        <dgm:presLayoutVars>
          <dgm:bulletEnabled val="1"/>
        </dgm:presLayoutVars>
      </dgm:prSet>
      <dgm:spPr/>
    </dgm:pt>
  </dgm:ptLst>
  <dgm:cxnLst>
    <dgm:cxn modelId="{9ADFD619-0430-4C5D-BCC9-927AA2E1ADD7}" srcId="{A7AE1715-FC46-42CC-8D89-73595A8234F8}" destId="{D9367B09-0CA8-423E-B201-788A3DF15E34}" srcOrd="4" destOrd="0" parTransId="{F04E5449-4978-44C9-83D6-C9A9EAC82B86}" sibTransId="{A8B5338F-1E79-4882-A1A5-A7B3352F999C}"/>
    <dgm:cxn modelId="{3B1F92C7-B6DB-4060-9856-104B95540B47}" type="presOf" srcId="{7BBA572C-1225-418D-AC28-B68CF60398CA}" destId="{94D0691B-0ADE-4F26-9BF9-A2D659832316}" srcOrd="0" destOrd="0" presId="urn:microsoft.com/office/officeart/2005/8/layout/default"/>
    <dgm:cxn modelId="{FAFB6579-E766-48F7-93D2-B91A59A4801F}" type="presOf" srcId="{7DD8EF59-A75B-404B-8755-B8E5B448741D}" destId="{C6CD676D-9D90-4DFD-80FE-28B51C75B0D9}" srcOrd="0" destOrd="0" presId="urn:microsoft.com/office/officeart/2005/8/layout/default"/>
    <dgm:cxn modelId="{7CDA04CA-915E-479F-A257-FF98DB8EE18C}" type="presOf" srcId="{EB0A51CE-BA47-4478-ADCF-C5C67F8EA346}" destId="{380E2364-8967-454B-A701-8663FBC35694}" srcOrd="0" destOrd="0" presId="urn:microsoft.com/office/officeart/2005/8/layout/default"/>
    <dgm:cxn modelId="{FA29CB8E-03F6-4115-87BB-5417F743A2DD}" type="presOf" srcId="{D9367B09-0CA8-423E-B201-788A3DF15E34}" destId="{6D3E8956-06FB-428E-A3A4-7FA2C8530106}" srcOrd="0" destOrd="0" presId="urn:microsoft.com/office/officeart/2005/8/layout/default"/>
    <dgm:cxn modelId="{F6063B0B-F373-449A-A589-75E5374C9D35}" srcId="{A7AE1715-FC46-42CC-8D89-73595A8234F8}" destId="{7BBA572C-1225-418D-AC28-B68CF60398CA}" srcOrd="0" destOrd="0" parTransId="{56EC0A3A-E773-438C-A852-267486D702D3}" sibTransId="{8D68574E-17C7-4383-B87F-E43F43ECDE01}"/>
    <dgm:cxn modelId="{BC502C6D-95E5-4CB8-B2C8-794B253E7077}" srcId="{A7AE1715-FC46-42CC-8D89-73595A8234F8}" destId="{7DD8EF59-A75B-404B-8755-B8E5B448741D}" srcOrd="2" destOrd="0" parTransId="{18A90C54-4178-44CE-8FEA-F997F9FFD2AF}" sibTransId="{B2B535C6-8DD2-41FE-857D-77FE1BD01C1E}"/>
    <dgm:cxn modelId="{7A1C194C-860D-419B-A85F-F94C515D7FE1}" srcId="{A7AE1715-FC46-42CC-8D89-73595A8234F8}" destId="{3F11625A-D304-430C-A3CB-372A0A938E69}" srcOrd="1" destOrd="0" parTransId="{88C386EB-50C6-4474-ACC2-66A946F2F8DE}" sibTransId="{EAC6DEAC-92A9-4533-94D1-94AF8FC83138}"/>
    <dgm:cxn modelId="{0C36E07C-C207-4C08-880C-A11CA629FACB}" type="presOf" srcId="{A7AE1715-FC46-42CC-8D89-73595A8234F8}" destId="{F7A05B6F-277C-492A-8E24-26C082C4EF2E}" srcOrd="0" destOrd="0" presId="urn:microsoft.com/office/officeart/2005/8/layout/default"/>
    <dgm:cxn modelId="{1DD9414F-EA78-4ADB-894A-88D05CAA82C2}" srcId="{A7AE1715-FC46-42CC-8D89-73595A8234F8}" destId="{EB0A51CE-BA47-4478-ADCF-C5C67F8EA346}" srcOrd="3" destOrd="0" parTransId="{7FD51DC8-750B-4769-85A9-A42E621AD3E6}" sibTransId="{4BE0148E-95A1-46FE-8420-A744888D1BEF}"/>
    <dgm:cxn modelId="{0DCC584D-CBC0-4655-A418-FAE73A2593EE}" type="presOf" srcId="{3F11625A-D304-430C-A3CB-372A0A938E69}" destId="{1028A241-28A0-414D-9E27-CB6E4B4BD322}" srcOrd="0" destOrd="0" presId="urn:microsoft.com/office/officeart/2005/8/layout/default"/>
    <dgm:cxn modelId="{BD84B451-6883-4834-B952-9032384DA0D9}" type="presParOf" srcId="{F7A05B6F-277C-492A-8E24-26C082C4EF2E}" destId="{94D0691B-0ADE-4F26-9BF9-A2D659832316}" srcOrd="0" destOrd="0" presId="urn:microsoft.com/office/officeart/2005/8/layout/default"/>
    <dgm:cxn modelId="{478401FC-AFF3-407F-958B-D7DBF3F5ADD6}" type="presParOf" srcId="{F7A05B6F-277C-492A-8E24-26C082C4EF2E}" destId="{B389F4E8-21BC-4930-A9B8-C5BF143851F9}" srcOrd="1" destOrd="0" presId="urn:microsoft.com/office/officeart/2005/8/layout/default"/>
    <dgm:cxn modelId="{8214F697-D7E2-47C7-A56E-38749461ABF8}" type="presParOf" srcId="{F7A05B6F-277C-492A-8E24-26C082C4EF2E}" destId="{1028A241-28A0-414D-9E27-CB6E4B4BD322}" srcOrd="2" destOrd="0" presId="urn:microsoft.com/office/officeart/2005/8/layout/default"/>
    <dgm:cxn modelId="{F2CF178D-AB6B-41EB-85E4-3D636909D340}" type="presParOf" srcId="{F7A05B6F-277C-492A-8E24-26C082C4EF2E}" destId="{D9AAE564-5F01-4746-BF36-D2E6CCC9CE18}" srcOrd="3" destOrd="0" presId="urn:microsoft.com/office/officeart/2005/8/layout/default"/>
    <dgm:cxn modelId="{7BEEDD84-A6D4-4F2C-AB5B-4D13E8E2A5E1}" type="presParOf" srcId="{F7A05B6F-277C-492A-8E24-26C082C4EF2E}" destId="{C6CD676D-9D90-4DFD-80FE-28B51C75B0D9}" srcOrd="4" destOrd="0" presId="urn:microsoft.com/office/officeart/2005/8/layout/default"/>
    <dgm:cxn modelId="{76D018E0-7672-418D-9C97-4D628FEE284E}" type="presParOf" srcId="{F7A05B6F-277C-492A-8E24-26C082C4EF2E}" destId="{7E9896F5-CDEA-4B3F-9AC9-5845AC189226}" srcOrd="5" destOrd="0" presId="urn:microsoft.com/office/officeart/2005/8/layout/default"/>
    <dgm:cxn modelId="{1BFDA4C2-F3DE-494C-8762-0BEB795AB555}" type="presParOf" srcId="{F7A05B6F-277C-492A-8E24-26C082C4EF2E}" destId="{380E2364-8967-454B-A701-8663FBC35694}" srcOrd="6" destOrd="0" presId="urn:microsoft.com/office/officeart/2005/8/layout/default"/>
    <dgm:cxn modelId="{4FA7E2B4-6BB9-417D-B8DA-0216EE589061}" type="presParOf" srcId="{F7A05B6F-277C-492A-8E24-26C082C4EF2E}" destId="{BF98C7B4-3E1E-41E8-ACB4-8F9042B90259}" srcOrd="7" destOrd="0" presId="urn:microsoft.com/office/officeart/2005/8/layout/default"/>
    <dgm:cxn modelId="{0E963154-5B77-4A0D-BE76-ADF03D6A7FEA}" type="presParOf" srcId="{F7A05B6F-277C-492A-8E24-26C082C4EF2E}" destId="{6D3E8956-06FB-428E-A3A4-7FA2C853010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F5BBD-4DCA-4976-A35C-6A3F93CB1DA1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E90A30-B643-4DAF-B9B0-37D6969690A5}">
      <dgm:prSet phldrT="[Text]"/>
      <dgm:spPr/>
      <dgm:t>
        <a:bodyPr/>
        <a:lstStyle/>
        <a:p>
          <a:r>
            <a:rPr lang="en-US" dirty="0" smtClean="0"/>
            <a:t>Changing Context and Demands</a:t>
          </a:r>
          <a:endParaRPr lang="en-US" dirty="0"/>
        </a:p>
      </dgm:t>
    </dgm:pt>
    <dgm:pt modelId="{14EE7E13-AA0D-439B-ACDD-EB66121300F7}" type="parTrans" cxnId="{51958A1E-FB09-4D17-B633-054F4F9B5F73}">
      <dgm:prSet/>
      <dgm:spPr/>
      <dgm:t>
        <a:bodyPr/>
        <a:lstStyle/>
        <a:p>
          <a:endParaRPr lang="en-US"/>
        </a:p>
      </dgm:t>
    </dgm:pt>
    <dgm:pt modelId="{A7BFEF99-70D7-4DD2-9381-0C39B20D2710}" type="sibTrans" cxnId="{51958A1E-FB09-4D17-B633-054F4F9B5F73}">
      <dgm:prSet/>
      <dgm:spPr/>
      <dgm:t>
        <a:bodyPr/>
        <a:lstStyle/>
        <a:p>
          <a:endParaRPr lang="en-US"/>
        </a:p>
      </dgm:t>
    </dgm:pt>
    <dgm:pt modelId="{501F9CC5-8A8B-49AE-A587-306C25A52BAE}">
      <dgm:prSet phldrT="[Text]" custT="1"/>
      <dgm:spPr/>
      <dgm:t>
        <a:bodyPr/>
        <a:lstStyle/>
        <a:p>
          <a:r>
            <a:rPr lang="en-US" sz="1400" dirty="0" smtClean="0"/>
            <a:t>What is the context of your current leadership role?</a:t>
          </a:r>
          <a:endParaRPr lang="en-US" sz="1400" dirty="0"/>
        </a:p>
      </dgm:t>
    </dgm:pt>
    <dgm:pt modelId="{B9A1F9CE-13EE-4761-9F1F-E9C2E6D119CA}" type="parTrans" cxnId="{9374B8AE-C5DD-4397-8194-E66FED1D6018}">
      <dgm:prSet/>
      <dgm:spPr/>
      <dgm:t>
        <a:bodyPr/>
        <a:lstStyle/>
        <a:p>
          <a:endParaRPr lang="en-US"/>
        </a:p>
      </dgm:t>
    </dgm:pt>
    <dgm:pt modelId="{75FBCC8D-9D72-40BB-B3CC-CE9E1EB1D9CE}" type="sibTrans" cxnId="{9374B8AE-C5DD-4397-8194-E66FED1D6018}">
      <dgm:prSet/>
      <dgm:spPr/>
      <dgm:t>
        <a:bodyPr/>
        <a:lstStyle/>
        <a:p>
          <a:endParaRPr lang="en-US"/>
        </a:p>
      </dgm:t>
    </dgm:pt>
    <dgm:pt modelId="{8760E9BC-C43B-46F5-8CF4-1FACD85506DC}">
      <dgm:prSet phldrT="[Text]"/>
      <dgm:spPr/>
      <dgm:t>
        <a:bodyPr/>
        <a:lstStyle/>
        <a:p>
          <a:r>
            <a:rPr lang="en-US" dirty="0" smtClean="0"/>
            <a:t>Vision </a:t>
          </a:r>
          <a:endParaRPr lang="en-US" dirty="0"/>
        </a:p>
      </dgm:t>
    </dgm:pt>
    <dgm:pt modelId="{FC22DAEF-44E7-4C76-833F-050B21E61E3F}" type="parTrans" cxnId="{65D77B31-5D66-4E5E-ABD2-B6611AEE5DE4}">
      <dgm:prSet/>
      <dgm:spPr/>
      <dgm:t>
        <a:bodyPr/>
        <a:lstStyle/>
        <a:p>
          <a:endParaRPr lang="en-US"/>
        </a:p>
      </dgm:t>
    </dgm:pt>
    <dgm:pt modelId="{258B64BC-6C0E-41D2-BF97-17DA61B1E4AA}" type="sibTrans" cxnId="{65D77B31-5D66-4E5E-ABD2-B6611AEE5DE4}">
      <dgm:prSet/>
      <dgm:spPr/>
      <dgm:t>
        <a:bodyPr/>
        <a:lstStyle/>
        <a:p>
          <a:endParaRPr lang="en-US"/>
        </a:p>
      </dgm:t>
    </dgm:pt>
    <dgm:pt modelId="{92C3DA9F-D8CA-43F9-92D0-0C9E7088E74D}">
      <dgm:prSet phldrT="[Text]" custT="1"/>
      <dgm:spPr/>
      <dgm:t>
        <a:bodyPr/>
        <a:lstStyle/>
        <a:p>
          <a:r>
            <a:rPr lang="en-US" sz="1400" dirty="0" smtClean="0"/>
            <a:t>What is your personal vision, and is leadership a part of that vision</a:t>
          </a:r>
          <a:endParaRPr lang="en-US" sz="1400" dirty="0"/>
        </a:p>
      </dgm:t>
    </dgm:pt>
    <dgm:pt modelId="{B5B5DEE7-5533-4F45-8296-8B6D9EE35663}" type="parTrans" cxnId="{550593CD-3E01-4FC9-AD36-9BBBC64123FE}">
      <dgm:prSet/>
      <dgm:spPr/>
      <dgm:t>
        <a:bodyPr/>
        <a:lstStyle/>
        <a:p>
          <a:endParaRPr lang="en-US"/>
        </a:p>
      </dgm:t>
    </dgm:pt>
    <dgm:pt modelId="{AB78FB80-8F93-4E33-86E2-37355828EC4E}" type="sibTrans" cxnId="{550593CD-3E01-4FC9-AD36-9BBBC64123FE}">
      <dgm:prSet/>
      <dgm:spPr/>
      <dgm:t>
        <a:bodyPr/>
        <a:lstStyle/>
        <a:p>
          <a:endParaRPr lang="en-US"/>
        </a:p>
      </dgm:t>
    </dgm:pt>
    <dgm:pt modelId="{96A88A5B-B1A2-45FE-ACDD-82DA5AC9FAF9}">
      <dgm:prSet phldrT="[Text]" custT="1"/>
      <dgm:spPr/>
      <dgm:t>
        <a:bodyPr/>
        <a:lstStyle/>
        <a:p>
          <a:r>
            <a:rPr lang="en-US" sz="1400" dirty="0" smtClean="0"/>
            <a:t>Do you also have your leadership vision	</a:t>
          </a:r>
          <a:endParaRPr lang="en-US" sz="1400" dirty="0"/>
        </a:p>
      </dgm:t>
    </dgm:pt>
    <dgm:pt modelId="{236C87B9-FA56-4789-A3EB-463B23172F1B}" type="parTrans" cxnId="{418E95D4-EE13-48EE-9F79-C21D5097E573}">
      <dgm:prSet/>
      <dgm:spPr/>
      <dgm:t>
        <a:bodyPr/>
        <a:lstStyle/>
        <a:p>
          <a:endParaRPr lang="en-US"/>
        </a:p>
      </dgm:t>
    </dgm:pt>
    <dgm:pt modelId="{65F90164-691A-4122-B9C6-5363F61DA2C6}" type="sibTrans" cxnId="{418E95D4-EE13-48EE-9F79-C21D5097E573}">
      <dgm:prSet/>
      <dgm:spPr/>
      <dgm:t>
        <a:bodyPr/>
        <a:lstStyle/>
        <a:p>
          <a:endParaRPr lang="en-US"/>
        </a:p>
      </dgm:t>
    </dgm:pt>
    <dgm:pt modelId="{B899CEF4-B5D4-4DC8-9BB9-ECD32F8FC245}">
      <dgm:prSet phldrT="[Text]"/>
      <dgm:spPr/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29364D4B-6F7E-4ECA-8D0A-89122B333C46}" type="parTrans" cxnId="{D86D66B6-6D95-4995-AFF8-84F7637129E7}">
      <dgm:prSet/>
      <dgm:spPr/>
      <dgm:t>
        <a:bodyPr/>
        <a:lstStyle/>
        <a:p>
          <a:endParaRPr lang="en-US"/>
        </a:p>
      </dgm:t>
    </dgm:pt>
    <dgm:pt modelId="{455BD8C6-3176-47C5-9582-15C091517364}" type="sibTrans" cxnId="{D86D66B6-6D95-4995-AFF8-84F7637129E7}">
      <dgm:prSet/>
      <dgm:spPr/>
      <dgm:t>
        <a:bodyPr/>
        <a:lstStyle/>
        <a:p>
          <a:endParaRPr lang="en-US"/>
        </a:p>
      </dgm:t>
    </dgm:pt>
    <dgm:pt modelId="{2DCDA578-34EB-4900-ABEB-09E3286ED753}">
      <dgm:prSet phldrT="[Text]" custT="1"/>
      <dgm:spPr/>
      <dgm:t>
        <a:bodyPr/>
        <a:lstStyle/>
        <a:p>
          <a:r>
            <a:rPr lang="en-US" sz="1400" dirty="0" smtClean="0"/>
            <a:t>Are your personal and leadership visions based on your  core values?</a:t>
          </a:r>
          <a:endParaRPr lang="en-US" sz="1400" dirty="0"/>
        </a:p>
      </dgm:t>
    </dgm:pt>
    <dgm:pt modelId="{CB6F5AF1-5955-4247-8ACD-0D1CDBAD6DE0}" type="parTrans" cxnId="{F0E573C8-A51D-4B17-B402-D0B3C41477F9}">
      <dgm:prSet/>
      <dgm:spPr/>
      <dgm:t>
        <a:bodyPr/>
        <a:lstStyle/>
        <a:p>
          <a:endParaRPr lang="en-US"/>
        </a:p>
      </dgm:t>
    </dgm:pt>
    <dgm:pt modelId="{C20D282E-9DE4-4699-B844-9DAC2BA6A274}" type="sibTrans" cxnId="{F0E573C8-A51D-4B17-B402-D0B3C41477F9}">
      <dgm:prSet/>
      <dgm:spPr/>
      <dgm:t>
        <a:bodyPr/>
        <a:lstStyle/>
        <a:p>
          <a:endParaRPr lang="en-US"/>
        </a:p>
      </dgm:t>
    </dgm:pt>
    <dgm:pt modelId="{1A517B2E-9113-493B-80D2-08D90C2341E7}">
      <dgm:prSet phldrT="[Text]"/>
      <dgm:spPr/>
      <dgm:t>
        <a:bodyPr/>
        <a:lstStyle/>
        <a:p>
          <a:r>
            <a:rPr lang="en-US" dirty="0" smtClean="0"/>
            <a:t>Self Awareness</a:t>
          </a:r>
          <a:endParaRPr lang="en-US" dirty="0"/>
        </a:p>
      </dgm:t>
    </dgm:pt>
    <dgm:pt modelId="{42B805FD-42EB-4178-9218-B6A60012DD9F}" type="parTrans" cxnId="{101350CA-9E3C-4D05-BBF0-A1B7EBB97E75}">
      <dgm:prSet/>
      <dgm:spPr/>
      <dgm:t>
        <a:bodyPr/>
        <a:lstStyle/>
        <a:p>
          <a:endParaRPr lang="en-US"/>
        </a:p>
      </dgm:t>
    </dgm:pt>
    <dgm:pt modelId="{D5AE5247-BA0E-469F-8935-B6C4EBEBE879}" type="sibTrans" cxnId="{101350CA-9E3C-4D05-BBF0-A1B7EBB97E75}">
      <dgm:prSet/>
      <dgm:spPr/>
      <dgm:t>
        <a:bodyPr/>
        <a:lstStyle/>
        <a:p>
          <a:endParaRPr lang="en-US"/>
        </a:p>
      </dgm:t>
    </dgm:pt>
    <dgm:pt modelId="{8AA87C92-329B-4DE1-B22E-3B160B2772A5}">
      <dgm:prSet phldrT="[Text]"/>
      <dgm:spPr/>
      <dgm:t>
        <a:bodyPr/>
        <a:lstStyle/>
        <a:p>
          <a:r>
            <a:rPr lang="en-US" dirty="0" smtClean="0"/>
            <a:t>Balance</a:t>
          </a:r>
          <a:endParaRPr lang="en-US" dirty="0"/>
        </a:p>
      </dgm:t>
    </dgm:pt>
    <dgm:pt modelId="{BB61F88A-7F49-410A-A741-D277C5AFB9FE}" type="parTrans" cxnId="{57B79860-5901-4CE1-A5AE-81D78CC67F31}">
      <dgm:prSet/>
      <dgm:spPr/>
      <dgm:t>
        <a:bodyPr/>
        <a:lstStyle/>
        <a:p>
          <a:endParaRPr lang="en-US"/>
        </a:p>
      </dgm:t>
    </dgm:pt>
    <dgm:pt modelId="{C26EED26-8994-4C93-8AFA-7848C1DFE7DD}" type="sibTrans" cxnId="{57B79860-5901-4CE1-A5AE-81D78CC67F31}">
      <dgm:prSet/>
      <dgm:spPr/>
      <dgm:t>
        <a:bodyPr/>
        <a:lstStyle/>
        <a:p>
          <a:endParaRPr lang="en-US"/>
        </a:p>
      </dgm:t>
    </dgm:pt>
    <dgm:pt modelId="{7F80D0B5-9495-47B0-ADE1-618C694CDCBD}">
      <dgm:prSet phldrT="[Text]" custT="1"/>
      <dgm:spPr/>
      <dgm:t>
        <a:bodyPr/>
        <a:lstStyle/>
        <a:p>
          <a:r>
            <a:rPr lang="en-US" sz="1400" dirty="0" smtClean="0"/>
            <a:t>What personal characteristics support your work  as a leader and give your work its own distinctive style?</a:t>
          </a:r>
          <a:endParaRPr lang="en-US" sz="1400" dirty="0"/>
        </a:p>
      </dgm:t>
    </dgm:pt>
    <dgm:pt modelId="{CA6D72FA-F4EC-4852-B074-A24FE09E2C49}" type="parTrans" cxnId="{7E2386F1-2A28-4769-8B0B-56416387662F}">
      <dgm:prSet/>
      <dgm:spPr/>
      <dgm:t>
        <a:bodyPr/>
        <a:lstStyle/>
        <a:p>
          <a:endParaRPr lang="en-US"/>
        </a:p>
      </dgm:t>
    </dgm:pt>
    <dgm:pt modelId="{F3B52735-AAE7-430E-8027-A2B45A81BF9A}" type="sibTrans" cxnId="{7E2386F1-2A28-4769-8B0B-56416387662F}">
      <dgm:prSet/>
      <dgm:spPr/>
      <dgm:t>
        <a:bodyPr/>
        <a:lstStyle/>
        <a:p>
          <a:endParaRPr lang="en-US"/>
        </a:p>
      </dgm:t>
    </dgm:pt>
    <dgm:pt modelId="{8D9E04C5-FBB3-43E3-BCC5-4540893F416B}">
      <dgm:prSet phldrT="[Text]" custT="1"/>
      <dgm:spPr/>
      <dgm:t>
        <a:bodyPr/>
        <a:lstStyle/>
        <a:p>
          <a:r>
            <a:rPr lang="en-US" sz="1400" dirty="0" smtClean="0"/>
            <a:t>Do you have an adequate balance and focus in your life, resulting from a good integration between your leadership work and other aspects of your life</a:t>
          </a:r>
          <a:endParaRPr lang="en-US" sz="1400" dirty="0"/>
        </a:p>
      </dgm:t>
    </dgm:pt>
    <dgm:pt modelId="{E4238C0E-62E8-4D93-A5D7-19DFB41D4234}" type="parTrans" cxnId="{68AE5A28-6ACD-4A9A-A3BD-C8470187786C}">
      <dgm:prSet/>
      <dgm:spPr/>
      <dgm:t>
        <a:bodyPr/>
        <a:lstStyle/>
        <a:p>
          <a:endParaRPr lang="en-US"/>
        </a:p>
      </dgm:t>
    </dgm:pt>
    <dgm:pt modelId="{1282CBF0-0501-4068-B602-54D6CEAB420C}" type="sibTrans" cxnId="{68AE5A28-6ACD-4A9A-A3BD-C8470187786C}">
      <dgm:prSet/>
      <dgm:spPr/>
      <dgm:t>
        <a:bodyPr/>
        <a:lstStyle/>
        <a:p>
          <a:endParaRPr lang="en-US"/>
        </a:p>
      </dgm:t>
    </dgm:pt>
    <dgm:pt modelId="{ED1DE82B-63A4-436C-939F-61E8CC7481BC}">
      <dgm:prSet phldrT="[Text]" custT="1"/>
      <dgm:spPr/>
      <dgm:t>
        <a:bodyPr/>
        <a:lstStyle/>
        <a:p>
          <a:r>
            <a:rPr lang="en-US" sz="1400" dirty="0" smtClean="0"/>
            <a:t>What special expectations and realities do leaders face today?</a:t>
          </a:r>
          <a:endParaRPr lang="en-US" sz="1400" dirty="0"/>
        </a:p>
      </dgm:t>
    </dgm:pt>
    <dgm:pt modelId="{D23662D3-B681-4455-AB10-A9188E894842}" type="parTrans" cxnId="{C73EDC04-4993-4FF4-AEC2-6D9909944380}">
      <dgm:prSet/>
      <dgm:spPr/>
      <dgm:t>
        <a:bodyPr/>
        <a:lstStyle/>
        <a:p>
          <a:endParaRPr lang="en-US"/>
        </a:p>
      </dgm:t>
    </dgm:pt>
    <dgm:pt modelId="{B2C0540E-426C-48CA-BEC7-C5789A24E28D}" type="sibTrans" cxnId="{C73EDC04-4993-4FF4-AEC2-6D9909944380}">
      <dgm:prSet/>
      <dgm:spPr/>
      <dgm:t>
        <a:bodyPr/>
        <a:lstStyle/>
        <a:p>
          <a:endParaRPr lang="en-US"/>
        </a:p>
      </dgm:t>
    </dgm:pt>
    <dgm:pt modelId="{A9586697-EB19-4D18-8AC9-78AEFD17C33A}">
      <dgm:prSet phldrT="[Text]" custT="1"/>
      <dgm:spPr/>
      <dgm:t>
        <a:bodyPr/>
        <a:lstStyle/>
        <a:p>
          <a:r>
            <a:rPr lang="en-US" sz="1400" dirty="0" smtClean="0"/>
            <a:t>What view of leadership prevail in your current situation, and what are your assumptions?</a:t>
          </a:r>
          <a:endParaRPr lang="en-US" sz="1400" dirty="0"/>
        </a:p>
      </dgm:t>
    </dgm:pt>
    <dgm:pt modelId="{81640D10-F251-43DF-98F9-D84F9124835A}" type="parTrans" cxnId="{F0CBA9EC-A4A6-4812-B207-A15D46412787}">
      <dgm:prSet/>
      <dgm:spPr/>
      <dgm:t>
        <a:bodyPr/>
        <a:lstStyle/>
        <a:p>
          <a:endParaRPr lang="en-US"/>
        </a:p>
      </dgm:t>
    </dgm:pt>
    <dgm:pt modelId="{E9DC67D4-C85A-43C7-9505-480109DF5F6D}" type="sibTrans" cxnId="{F0CBA9EC-A4A6-4812-B207-A15D46412787}">
      <dgm:prSet/>
      <dgm:spPr/>
      <dgm:t>
        <a:bodyPr/>
        <a:lstStyle/>
        <a:p>
          <a:endParaRPr lang="en-US"/>
        </a:p>
      </dgm:t>
    </dgm:pt>
    <dgm:pt modelId="{A5EABBAD-60D4-4664-A29F-32DB0DDD7999}" type="pres">
      <dgm:prSet presAssocID="{C27F5BBD-4DCA-4976-A35C-6A3F93CB1DA1}" presName="Name0" presStyleCnt="0">
        <dgm:presLayoutVars>
          <dgm:dir/>
          <dgm:animLvl val="lvl"/>
          <dgm:resizeHandles val="exact"/>
        </dgm:presLayoutVars>
      </dgm:prSet>
      <dgm:spPr/>
    </dgm:pt>
    <dgm:pt modelId="{D64209E8-389C-4AED-95A7-6E49977ADA56}" type="pres">
      <dgm:prSet presAssocID="{99E90A30-B643-4DAF-B9B0-37D6969690A5}" presName="linNode" presStyleCnt="0"/>
      <dgm:spPr/>
    </dgm:pt>
    <dgm:pt modelId="{E5D6D6FE-1E76-4D3A-B99C-09E959FDBC49}" type="pres">
      <dgm:prSet presAssocID="{99E90A30-B643-4DAF-B9B0-37D6969690A5}" presName="parentText" presStyleLbl="node1" presStyleIdx="0" presStyleCnt="5" custScaleX="53022">
        <dgm:presLayoutVars>
          <dgm:chMax val="1"/>
          <dgm:bulletEnabled val="1"/>
        </dgm:presLayoutVars>
      </dgm:prSet>
      <dgm:spPr/>
    </dgm:pt>
    <dgm:pt modelId="{B0446AB0-A160-4B4D-B81B-457A8C824D3D}" type="pres">
      <dgm:prSet presAssocID="{99E90A30-B643-4DAF-B9B0-37D6969690A5}" presName="descendantText" presStyleLbl="alignAccFollowNode1" presStyleIdx="0" presStyleCnt="5" custScaleX="113342" custScaleY="140288" custLinFactNeighborX="1315" custLinFactNeighborY="5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189DF-062E-4F52-9792-48F0686D7562}" type="pres">
      <dgm:prSet presAssocID="{A7BFEF99-70D7-4DD2-9381-0C39B20D2710}" presName="sp" presStyleCnt="0"/>
      <dgm:spPr/>
    </dgm:pt>
    <dgm:pt modelId="{6E51D15A-037F-4CD2-BDCD-2B7C0EE557D1}" type="pres">
      <dgm:prSet presAssocID="{8760E9BC-C43B-46F5-8CF4-1FACD85506DC}" presName="linNode" presStyleCnt="0"/>
      <dgm:spPr/>
    </dgm:pt>
    <dgm:pt modelId="{55B233E3-B1A8-4FF0-A195-233588B7BD59}" type="pres">
      <dgm:prSet presAssocID="{8760E9BC-C43B-46F5-8CF4-1FACD85506DC}" presName="parentText" presStyleLbl="node1" presStyleIdx="1" presStyleCnt="5" custScaleX="53022">
        <dgm:presLayoutVars>
          <dgm:chMax val="1"/>
          <dgm:bulletEnabled val="1"/>
        </dgm:presLayoutVars>
      </dgm:prSet>
      <dgm:spPr/>
    </dgm:pt>
    <dgm:pt modelId="{4D0F3EAA-2534-48B5-B171-57579AB17B4C}" type="pres">
      <dgm:prSet presAssocID="{8760E9BC-C43B-46F5-8CF4-1FACD85506DC}" presName="descendantText" presStyleLbl="alignAccFollowNode1" presStyleIdx="1" presStyleCnt="5" custScaleX="109596" custLinFactNeighborX="1315" custLinFactNeighborY="12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2512D-02AA-46F6-B0FF-2440BA0C5587}" type="pres">
      <dgm:prSet presAssocID="{258B64BC-6C0E-41D2-BF97-17DA61B1E4AA}" presName="sp" presStyleCnt="0"/>
      <dgm:spPr/>
    </dgm:pt>
    <dgm:pt modelId="{68B4F31A-3B2C-4278-9AE9-64BE21E76533}" type="pres">
      <dgm:prSet presAssocID="{B899CEF4-B5D4-4DC8-9BB9-ECD32F8FC245}" presName="linNode" presStyleCnt="0"/>
      <dgm:spPr/>
    </dgm:pt>
    <dgm:pt modelId="{39FA5DCB-8732-458E-9BD0-D98471D75763}" type="pres">
      <dgm:prSet presAssocID="{B899CEF4-B5D4-4DC8-9BB9-ECD32F8FC245}" presName="parentText" presStyleLbl="node1" presStyleIdx="2" presStyleCnt="5" custScaleX="53022">
        <dgm:presLayoutVars>
          <dgm:chMax val="1"/>
          <dgm:bulletEnabled val="1"/>
        </dgm:presLayoutVars>
      </dgm:prSet>
      <dgm:spPr/>
    </dgm:pt>
    <dgm:pt modelId="{16AD46B6-3B10-422B-8068-CD83C267E2D8}" type="pres">
      <dgm:prSet presAssocID="{B899CEF4-B5D4-4DC8-9BB9-ECD32F8FC245}" presName="descendantText" presStyleLbl="alignAccFollowNode1" presStyleIdx="2" presStyleCnt="5" custScaleX="111082" custLinFactNeighborX="441" custLinFactNeighborY="-3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83B17-E96D-466C-BDD5-0B78CFAF3A3D}" type="pres">
      <dgm:prSet presAssocID="{455BD8C6-3176-47C5-9582-15C091517364}" presName="sp" presStyleCnt="0"/>
      <dgm:spPr/>
    </dgm:pt>
    <dgm:pt modelId="{514E7104-A446-480D-AA39-6CD785131738}" type="pres">
      <dgm:prSet presAssocID="{1A517B2E-9113-493B-80D2-08D90C2341E7}" presName="linNode" presStyleCnt="0"/>
      <dgm:spPr/>
    </dgm:pt>
    <dgm:pt modelId="{A3AC195F-89C9-4B3C-A94F-0F8C032ACCA5}" type="pres">
      <dgm:prSet presAssocID="{1A517B2E-9113-493B-80D2-08D90C2341E7}" presName="parentText" presStyleLbl="node1" presStyleIdx="3" presStyleCnt="5" custScaleX="530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28B8C-EB11-49DA-8813-11045C64FF4D}" type="pres">
      <dgm:prSet presAssocID="{1A517B2E-9113-493B-80D2-08D90C2341E7}" presName="descendantText" presStyleLbl="alignAccFollowNode1" presStyleIdx="3" presStyleCnt="5" custScaleX="110587" custLinFactNeighborX="0" custLinFactNeighborY="-3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C28E7-E67A-4AFE-822C-D91761AFF44B}" type="pres">
      <dgm:prSet presAssocID="{D5AE5247-BA0E-469F-8935-B6C4EBEBE879}" presName="sp" presStyleCnt="0"/>
      <dgm:spPr/>
    </dgm:pt>
    <dgm:pt modelId="{C742013A-0245-40E0-9B76-83D64BA2B8B0}" type="pres">
      <dgm:prSet presAssocID="{8AA87C92-329B-4DE1-B22E-3B160B2772A5}" presName="linNode" presStyleCnt="0"/>
      <dgm:spPr/>
    </dgm:pt>
    <dgm:pt modelId="{31F5A770-E029-4575-9ECC-FF5CB33F2535}" type="pres">
      <dgm:prSet presAssocID="{8AA87C92-329B-4DE1-B22E-3B160B2772A5}" presName="parentText" presStyleLbl="node1" presStyleIdx="4" presStyleCnt="5" custScaleX="530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0CCD7-7A39-427C-8AC5-4B04B0B087B6}" type="pres">
      <dgm:prSet presAssocID="{8AA87C92-329B-4DE1-B22E-3B160B2772A5}" presName="descendantText" presStyleLbl="alignAccFollowNode1" presStyleIdx="4" presStyleCnt="5" custScaleX="106622" custLinFactNeighborX="875" custLinFactNeighborY="-4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79860-5901-4CE1-A5AE-81D78CC67F31}" srcId="{C27F5BBD-4DCA-4976-A35C-6A3F93CB1DA1}" destId="{8AA87C92-329B-4DE1-B22E-3B160B2772A5}" srcOrd="4" destOrd="0" parTransId="{BB61F88A-7F49-410A-A741-D277C5AFB9FE}" sibTransId="{C26EED26-8994-4C93-8AFA-7848C1DFE7DD}"/>
    <dgm:cxn modelId="{44A51E7C-D8C4-4AD8-B2D0-11F200A4345F}" type="presOf" srcId="{1A517B2E-9113-493B-80D2-08D90C2341E7}" destId="{A3AC195F-89C9-4B3C-A94F-0F8C032ACCA5}" srcOrd="0" destOrd="0" presId="urn:microsoft.com/office/officeart/2005/8/layout/vList5"/>
    <dgm:cxn modelId="{F0E573C8-A51D-4B17-B402-D0B3C41477F9}" srcId="{B899CEF4-B5D4-4DC8-9BB9-ECD32F8FC245}" destId="{2DCDA578-34EB-4900-ABEB-09E3286ED753}" srcOrd="0" destOrd="0" parTransId="{CB6F5AF1-5955-4247-8ACD-0D1CDBAD6DE0}" sibTransId="{C20D282E-9DE4-4699-B844-9DAC2BA6A274}"/>
    <dgm:cxn modelId="{00D4A32A-5723-4EFE-BD7B-BE04A88FAB00}" type="presOf" srcId="{B899CEF4-B5D4-4DC8-9BB9-ECD32F8FC245}" destId="{39FA5DCB-8732-458E-9BD0-D98471D75763}" srcOrd="0" destOrd="0" presId="urn:microsoft.com/office/officeart/2005/8/layout/vList5"/>
    <dgm:cxn modelId="{5E553825-DC83-4BB9-BC73-E264C6E0DF9E}" type="presOf" srcId="{7F80D0B5-9495-47B0-ADE1-618C694CDCBD}" destId="{FD828B8C-EB11-49DA-8813-11045C64FF4D}" srcOrd="0" destOrd="0" presId="urn:microsoft.com/office/officeart/2005/8/layout/vList5"/>
    <dgm:cxn modelId="{7E2386F1-2A28-4769-8B0B-56416387662F}" srcId="{1A517B2E-9113-493B-80D2-08D90C2341E7}" destId="{7F80D0B5-9495-47B0-ADE1-618C694CDCBD}" srcOrd="0" destOrd="0" parTransId="{CA6D72FA-F4EC-4852-B074-A24FE09E2C49}" sibTransId="{F3B52735-AAE7-430E-8027-A2B45A81BF9A}"/>
    <dgm:cxn modelId="{101350CA-9E3C-4D05-BBF0-A1B7EBB97E75}" srcId="{C27F5BBD-4DCA-4976-A35C-6A3F93CB1DA1}" destId="{1A517B2E-9113-493B-80D2-08D90C2341E7}" srcOrd="3" destOrd="0" parTransId="{42B805FD-42EB-4178-9218-B6A60012DD9F}" sibTransId="{D5AE5247-BA0E-469F-8935-B6C4EBEBE879}"/>
    <dgm:cxn modelId="{CC31FEE9-9F5E-40C9-A924-BFED4213F3BF}" type="presOf" srcId="{8760E9BC-C43B-46F5-8CF4-1FACD85506DC}" destId="{55B233E3-B1A8-4FF0-A195-233588B7BD59}" srcOrd="0" destOrd="0" presId="urn:microsoft.com/office/officeart/2005/8/layout/vList5"/>
    <dgm:cxn modelId="{69A99414-BBD2-4274-A2AC-6D6FF63379D2}" type="presOf" srcId="{C27F5BBD-4DCA-4976-A35C-6A3F93CB1DA1}" destId="{A5EABBAD-60D4-4664-A29F-32DB0DDD7999}" srcOrd="0" destOrd="0" presId="urn:microsoft.com/office/officeart/2005/8/layout/vList5"/>
    <dgm:cxn modelId="{C73EDC04-4993-4FF4-AEC2-6D9909944380}" srcId="{99E90A30-B643-4DAF-B9B0-37D6969690A5}" destId="{ED1DE82B-63A4-436C-939F-61E8CC7481BC}" srcOrd="1" destOrd="0" parTransId="{D23662D3-B681-4455-AB10-A9188E894842}" sibTransId="{B2C0540E-426C-48CA-BEC7-C5789A24E28D}"/>
    <dgm:cxn modelId="{63AD5D80-EC3B-4D2A-B4DA-9B8037D2C882}" type="presOf" srcId="{8D9E04C5-FBB3-43E3-BCC5-4540893F416B}" destId="{CF60CCD7-7A39-427C-8AC5-4B04B0B087B6}" srcOrd="0" destOrd="0" presId="urn:microsoft.com/office/officeart/2005/8/layout/vList5"/>
    <dgm:cxn modelId="{9374B8AE-C5DD-4397-8194-E66FED1D6018}" srcId="{99E90A30-B643-4DAF-B9B0-37D6969690A5}" destId="{501F9CC5-8A8B-49AE-A587-306C25A52BAE}" srcOrd="0" destOrd="0" parTransId="{B9A1F9CE-13EE-4761-9F1F-E9C2E6D119CA}" sibTransId="{75FBCC8D-9D72-40BB-B3CC-CE9E1EB1D9CE}"/>
    <dgm:cxn modelId="{65D77B31-5D66-4E5E-ABD2-B6611AEE5DE4}" srcId="{C27F5BBD-4DCA-4976-A35C-6A3F93CB1DA1}" destId="{8760E9BC-C43B-46F5-8CF4-1FACD85506DC}" srcOrd="1" destOrd="0" parTransId="{FC22DAEF-44E7-4C76-833F-050B21E61E3F}" sibTransId="{258B64BC-6C0E-41D2-BF97-17DA61B1E4AA}"/>
    <dgm:cxn modelId="{550593CD-3E01-4FC9-AD36-9BBBC64123FE}" srcId="{8760E9BC-C43B-46F5-8CF4-1FACD85506DC}" destId="{92C3DA9F-D8CA-43F9-92D0-0C9E7088E74D}" srcOrd="0" destOrd="0" parTransId="{B5B5DEE7-5533-4F45-8296-8B6D9EE35663}" sibTransId="{AB78FB80-8F93-4E33-86E2-37355828EC4E}"/>
    <dgm:cxn modelId="{477E2877-89A9-4558-83DA-10037F85441E}" type="presOf" srcId="{A9586697-EB19-4D18-8AC9-78AEFD17C33A}" destId="{B0446AB0-A160-4B4D-B81B-457A8C824D3D}" srcOrd="0" destOrd="2" presId="urn:microsoft.com/office/officeart/2005/8/layout/vList5"/>
    <dgm:cxn modelId="{A3EF6CBD-2901-4F35-98F9-75CBA0A1CC55}" type="presOf" srcId="{ED1DE82B-63A4-436C-939F-61E8CC7481BC}" destId="{B0446AB0-A160-4B4D-B81B-457A8C824D3D}" srcOrd="0" destOrd="1" presId="urn:microsoft.com/office/officeart/2005/8/layout/vList5"/>
    <dgm:cxn modelId="{8159D462-FA47-4C78-821E-C151857A6170}" type="presOf" srcId="{501F9CC5-8A8B-49AE-A587-306C25A52BAE}" destId="{B0446AB0-A160-4B4D-B81B-457A8C824D3D}" srcOrd="0" destOrd="0" presId="urn:microsoft.com/office/officeart/2005/8/layout/vList5"/>
    <dgm:cxn modelId="{6F05CCB2-25C8-4A60-95FF-0982521814D8}" type="presOf" srcId="{96A88A5B-B1A2-45FE-ACDD-82DA5AC9FAF9}" destId="{4D0F3EAA-2534-48B5-B171-57579AB17B4C}" srcOrd="0" destOrd="1" presId="urn:microsoft.com/office/officeart/2005/8/layout/vList5"/>
    <dgm:cxn modelId="{12D36C6E-3539-4A20-9463-1EB1509760F6}" type="presOf" srcId="{2DCDA578-34EB-4900-ABEB-09E3286ED753}" destId="{16AD46B6-3B10-422B-8068-CD83C267E2D8}" srcOrd="0" destOrd="0" presId="urn:microsoft.com/office/officeart/2005/8/layout/vList5"/>
    <dgm:cxn modelId="{6235DC9D-2272-49CB-B30B-A88BD6AA16D6}" type="presOf" srcId="{8AA87C92-329B-4DE1-B22E-3B160B2772A5}" destId="{31F5A770-E029-4575-9ECC-FF5CB33F2535}" srcOrd="0" destOrd="0" presId="urn:microsoft.com/office/officeart/2005/8/layout/vList5"/>
    <dgm:cxn modelId="{418E95D4-EE13-48EE-9F79-C21D5097E573}" srcId="{8760E9BC-C43B-46F5-8CF4-1FACD85506DC}" destId="{96A88A5B-B1A2-45FE-ACDD-82DA5AC9FAF9}" srcOrd="1" destOrd="0" parTransId="{236C87B9-FA56-4789-A3EB-463B23172F1B}" sibTransId="{65F90164-691A-4122-B9C6-5363F61DA2C6}"/>
    <dgm:cxn modelId="{D86D66B6-6D95-4995-AFF8-84F7637129E7}" srcId="{C27F5BBD-4DCA-4976-A35C-6A3F93CB1DA1}" destId="{B899CEF4-B5D4-4DC8-9BB9-ECD32F8FC245}" srcOrd="2" destOrd="0" parTransId="{29364D4B-6F7E-4ECA-8D0A-89122B333C46}" sibTransId="{455BD8C6-3176-47C5-9582-15C091517364}"/>
    <dgm:cxn modelId="{51958A1E-FB09-4D17-B633-054F4F9B5F73}" srcId="{C27F5BBD-4DCA-4976-A35C-6A3F93CB1DA1}" destId="{99E90A30-B643-4DAF-B9B0-37D6969690A5}" srcOrd="0" destOrd="0" parTransId="{14EE7E13-AA0D-439B-ACDD-EB66121300F7}" sibTransId="{A7BFEF99-70D7-4DD2-9381-0C39B20D2710}"/>
    <dgm:cxn modelId="{F0CBA9EC-A4A6-4812-B207-A15D46412787}" srcId="{99E90A30-B643-4DAF-B9B0-37D6969690A5}" destId="{A9586697-EB19-4D18-8AC9-78AEFD17C33A}" srcOrd="2" destOrd="0" parTransId="{81640D10-F251-43DF-98F9-D84F9124835A}" sibTransId="{E9DC67D4-C85A-43C7-9505-480109DF5F6D}"/>
    <dgm:cxn modelId="{5D6F064C-0471-47BC-9619-C4BC68CAAEC9}" type="presOf" srcId="{99E90A30-B643-4DAF-B9B0-37D6969690A5}" destId="{E5D6D6FE-1E76-4D3A-B99C-09E959FDBC49}" srcOrd="0" destOrd="0" presId="urn:microsoft.com/office/officeart/2005/8/layout/vList5"/>
    <dgm:cxn modelId="{CB17A321-DDCF-4775-B36E-AC9D626EDD69}" type="presOf" srcId="{92C3DA9F-D8CA-43F9-92D0-0C9E7088E74D}" destId="{4D0F3EAA-2534-48B5-B171-57579AB17B4C}" srcOrd="0" destOrd="0" presId="urn:microsoft.com/office/officeart/2005/8/layout/vList5"/>
    <dgm:cxn modelId="{68AE5A28-6ACD-4A9A-A3BD-C8470187786C}" srcId="{8AA87C92-329B-4DE1-B22E-3B160B2772A5}" destId="{8D9E04C5-FBB3-43E3-BCC5-4540893F416B}" srcOrd="0" destOrd="0" parTransId="{E4238C0E-62E8-4D93-A5D7-19DFB41D4234}" sibTransId="{1282CBF0-0501-4068-B602-54D6CEAB420C}"/>
    <dgm:cxn modelId="{7A9AE1DD-40F5-4B70-AEC8-12D68C788C70}" type="presParOf" srcId="{A5EABBAD-60D4-4664-A29F-32DB0DDD7999}" destId="{D64209E8-389C-4AED-95A7-6E49977ADA56}" srcOrd="0" destOrd="0" presId="urn:microsoft.com/office/officeart/2005/8/layout/vList5"/>
    <dgm:cxn modelId="{1697F19C-D24F-49EE-9F2F-DE77C5880E02}" type="presParOf" srcId="{D64209E8-389C-4AED-95A7-6E49977ADA56}" destId="{E5D6D6FE-1E76-4D3A-B99C-09E959FDBC49}" srcOrd="0" destOrd="0" presId="urn:microsoft.com/office/officeart/2005/8/layout/vList5"/>
    <dgm:cxn modelId="{723811B6-A204-4A96-B08F-6ABEAD5D7863}" type="presParOf" srcId="{D64209E8-389C-4AED-95A7-6E49977ADA56}" destId="{B0446AB0-A160-4B4D-B81B-457A8C824D3D}" srcOrd="1" destOrd="0" presId="urn:microsoft.com/office/officeart/2005/8/layout/vList5"/>
    <dgm:cxn modelId="{AE3828B9-5E16-4C7A-BD46-557F296ECF76}" type="presParOf" srcId="{A5EABBAD-60D4-4664-A29F-32DB0DDD7999}" destId="{DCF189DF-062E-4F52-9792-48F0686D7562}" srcOrd="1" destOrd="0" presId="urn:microsoft.com/office/officeart/2005/8/layout/vList5"/>
    <dgm:cxn modelId="{167291C9-83A6-4D4D-8452-8FE1EDEE2D56}" type="presParOf" srcId="{A5EABBAD-60D4-4664-A29F-32DB0DDD7999}" destId="{6E51D15A-037F-4CD2-BDCD-2B7C0EE557D1}" srcOrd="2" destOrd="0" presId="urn:microsoft.com/office/officeart/2005/8/layout/vList5"/>
    <dgm:cxn modelId="{3C7F39D8-D6E8-4418-BA60-036F95B20995}" type="presParOf" srcId="{6E51D15A-037F-4CD2-BDCD-2B7C0EE557D1}" destId="{55B233E3-B1A8-4FF0-A195-233588B7BD59}" srcOrd="0" destOrd="0" presId="urn:microsoft.com/office/officeart/2005/8/layout/vList5"/>
    <dgm:cxn modelId="{1309A3BA-25E9-4756-B7C5-F832CB80F3F5}" type="presParOf" srcId="{6E51D15A-037F-4CD2-BDCD-2B7C0EE557D1}" destId="{4D0F3EAA-2534-48B5-B171-57579AB17B4C}" srcOrd="1" destOrd="0" presId="urn:microsoft.com/office/officeart/2005/8/layout/vList5"/>
    <dgm:cxn modelId="{F631A4FE-9F5A-4099-95AC-A014B3D45E5C}" type="presParOf" srcId="{A5EABBAD-60D4-4664-A29F-32DB0DDD7999}" destId="{6112512D-02AA-46F6-B0FF-2440BA0C5587}" srcOrd="3" destOrd="0" presId="urn:microsoft.com/office/officeart/2005/8/layout/vList5"/>
    <dgm:cxn modelId="{6FB8B1BF-E610-413A-89EC-C67EDB84EFC5}" type="presParOf" srcId="{A5EABBAD-60D4-4664-A29F-32DB0DDD7999}" destId="{68B4F31A-3B2C-4278-9AE9-64BE21E76533}" srcOrd="4" destOrd="0" presId="urn:microsoft.com/office/officeart/2005/8/layout/vList5"/>
    <dgm:cxn modelId="{340756B9-1691-4974-8D28-4737470CC37B}" type="presParOf" srcId="{68B4F31A-3B2C-4278-9AE9-64BE21E76533}" destId="{39FA5DCB-8732-458E-9BD0-D98471D75763}" srcOrd="0" destOrd="0" presId="urn:microsoft.com/office/officeart/2005/8/layout/vList5"/>
    <dgm:cxn modelId="{60F7B2B7-DB39-4137-A48C-39BBBFF0B525}" type="presParOf" srcId="{68B4F31A-3B2C-4278-9AE9-64BE21E76533}" destId="{16AD46B6-3B10-422B-8068-CD83C267E2D8}" srcOrd="1" destOrd="0" presId="urn:microsoft.com/office/officeart/2005/8/layout/vList5"/>
    <dgm:cxn modelId="{9BF042F5-83AE-43A4-B08C-895D77AC3E3D}" type="presParOf" srcId="{A5EABBAD-60D4-4664-A29F-32DB0DDD7999}" destId="{47E83B17-E96D-466C-BDD5-0B78CFAF3A3D}" srcOrd="5" destOrd="0" presId="urn:microsoft.com/office/officeart/2005/8/layout/vList5"/>
    <dgm:cxn modelId="{5C56DC43-908E-49A7-85C6-5907BDF83D28}" type="presParOf" srcId="{A5EABBAD-60D4-4664-A29F-32DB0DDD7999}" destId="{514E7104-A446-480D-AA39-6CD785131738}" srcOrd="6" destOrd="0" presId="urn:microsoft.com/office/officeart/2005/8/layout/vList5"/>
    <dgm:cxn modelId="{4C402E02-4E3E-4846-B977-E1F18C6100BD}" type="presParOf" srcId="{514E7104-A446-480D-AA39-6CD785131738}" destId="{A3AC195F-89C9-4B3C-A94F-0F8C032ACCA5}" srcOrd="0" destOrd="0" presId="urn:microsoft.com/office/officeart/2005/8/layout/vList5"/>
    <dgm:cxn modelId="{FC1478E1-B8B7-44CE-B3B6-0591C0E4F08C}" type="presParOf" srcId="{514E7104-A446-480D-AA39-6CD785131738}" destId="{FD828B8C-EB11-49DA-8813-11045C64FF4D}" srcOrd="1" destOrd="0" presId="urn:microsoft.com/office/officeart/2005/8/layout/vList5"/>
    <dgm:cxn modelId="{8D01843E-3038-40C7-BC32-DDB1AEFCBF56}" type="presParOf" srcId="{A5EABBAD-60D4-4664-A29F-32DB0DDD7999}" destId="{7C9C28E7-E67A-4AFE-822C-D91761AFF44B}" srcOrd="7" destOrd="0" presId="urn:microsoft.com/office/officeart/2005/8/layout/vList5"/>
    <dgm:cxn modelId="{CBD3F284-B548-4557-B8E6-E1BB76A8EB79}" type="presParOf" srcId="{A5EABBAD-60D4-4664-A29F-32DB0DDD7999}" destId="{C742013A-0245-40E0-9B76-83D64BA2B8B0}" srcOrd="8" destOrd="0" presId="urn:microsoft.com/office/officeart/2005/8/layout/vList5"/>
    <dgm:cxn modelId="{14B74201-EB9F-4D87-91BB-27E22BFFD049}" type="presParOf" srcId="{C742013A-0245-40E0-9B76-83D64BA2B8B0}" destId="{31F5A770-E029-4575-9ECC-FF5CB33F2535}" srcOrd="0" destOrd="0" presId="urn:microsoft.com/office/officeart/2005/8/layout/vList5"/>
    <dgm:cxn modelId="{40B3106A-3310-494E-A610-DB443EF80C81}" type="presParOf" srcId="{C742013A-0245-40E0-9B76-83D64BA2B8B0}" destId="{CF60CCD7-7A39-427C-8AC5-4B04B0B087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0691B-0ADE-4F26-9BF9-A2D659832316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Vision 	</a:t>
          </a:r>
          <a:endParaRPr lang="en-US" sz="2800" kern="1200" dirty="0"/>
        </a:p>
      </dsp:txBody>
      <dsp:txXfrm>
        <a:off x="916483" y="1984"/>
        <a:ext cx="2030015" cy="1218009"/>
      </dsp:txXfrm>
    </dsp:sp>
    <dsp:sp modelId="{1028A241-28A0-414D-9E27-CB6E4B4BD322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shade val="50000"/>
            <a:hueOff val="241912"/>
            <a:satOff val="-20472"/>
            <a:lumOff val="202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Values</a:t>
          </a:r>
          <a:endParaRPr lang="en-US" sz="2800" kern="1200" dirty="0"/>
        </a:p>
      </dsp:txBody>
      <dsp:txXfrm>
        <a:off x="3149500" y="1984"/>
        <a:ext cx="2030015" cy="1218009"/>
      </dsp:txXfrm>
    </dsp:sp>
    <dsp:sp modelId="{C6CD676D-9D90-4DFD-80FE-28B51C75B0D9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shade val="50000"/>
            <a:hueOff val="483823"/>
            <a:satOff val="-40943"/>
            <a:lumOff val="405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Balance</a:t>
          </a:r>
          <a:endParaRPr lang="en-US" sz="2800" kern="1200" dirty="0"/>
        </a:p>
      </dsp:txBody>
      <dsp:txXfrm>
        <a:off x="916483" y="1422995"/>
        <a:ext cx="2030015" cy="1218009"/>
      </dsp:txXfrm>
    </dsp:sp>
    <dsp:sp modelId="{380E2364-8967-454B-A701-8663FBC35694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shade val="50000"/>
            <a:hueOff val="483823"/>
            <a:satOff val="-40943"/>
            <a:lumOff val="405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Self-Awareness</a:t>
          </a:r>
          <a:endParaRPr lang="en-US" sz="2800" kern="1200" dirty="0"/>
        </a:p>
      </dsp:txBody>
      <dsp:txXfrm>
        <a:off x="3149500" y="1422995"/>
        <a:ext cx="2030015" cy="1218009"/>
      </dsp:txXfrm>
    </dsp:sp>
    <dsp:sp modelId="{6D3E8956-06FB-428E-A3A4-7FA2C8530106}">
      <dsp:nvSpPr>
        <dsp:cNvPr id="0" name=""/>
        <dsp:cNvSpPr/>
      </dsp:nvSpPr>
      <dsp:spPr>
        <a:xfrm>
          <a:off x="859430" y="2844006"/>
          <a:ext cx="4377139" cy="1218009"/>
        </a:xfrm>
        <a:prstGeom prst="rect">
          <a:avLst/>
        </a:prstGeom>
        <a:solidFill>
          <a:schemeClr val="accent1">
            <a:shade val="50000"/>
            <a:hueOff val="241912"/>
            <a:satOff val="-20472"/>
            <a:lumOff val="202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Changing Context and Demands on leadership </a:t>
          </a:r>
          <a:endParaRPr lang="en-US" sz="2800" kern="1200" dirty="0"/>
        </a:p>
      </dsp:txBody>
      <dsp:txXfrm>
        <a:off x="859430" y="2844006"/>
        <a:ext cx="4377139" cy="12180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446AB0-A160-4B4D-B81B-457A8C824D3D}">
      <dsp:nvSpPr>
        <dsp:cNvPr id="0" name=""/>
        <dsp:cNvSpPr/>
      </dsp:nvSpPr>
      <dsp:spPr>
        <a:xfrm rot="5400000">
          <a:off x="5090742" y="-2789564"/>
          <a:ext cx="1168651" cy="68479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What is the context of your current leadership role?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What special expectations and realities do leaders face today?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What view of leadership prevail in your current situation, and what are your assumptions?</a:t>
          </a:r>
          <a:endParaRPr lang="en-US" sz="1400" kern="1200" dirty="0"/>
        </a:p>
      </dsp:txBody>
      <dsp:txXfrm rot="5400000">
        <a:off x="5090742" y="-2789564"/>
        <a:ext cx="1168651" cy="6847908"/>
      </dsp:txXfrm>
    </dsp:sp>
    <dsp:sp modelId="{E5D6D6FE-1E76-4D3A-B99C-09E959FDBC49}">
      <dsp:nvSpPr>
        <dsp:cNvPr id="0" name=""/>
        <dsp:cNvSpPr/>
      </dsp:nvSpPr>
      <dsp:spPr>
        <a:xfrm>
          <a:off x="404461" y="65808"/>
          <a:ext cx="1801962" cy="1041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Changing Context and Demands</a:t>
          </a:r>
          <a:endParaRPr lang="en-US" sz="2100" kern="1200" dirty="0"/>
        </a:p>
      </dsp:txBody>
      <dsp:txXfrm>
        <a:off x="404461" y="65808"/>
        <a:ext cx="1801962" cy="1041296"/>
      </dsp:txXfrm>
    </dsp:sp>
    <dsp:sp modelId="{4D0F3EAA-2534-48B5-B171-57579AB17B4C}">
      <dsp:nvSpPr>
        <dsp:cNvPr id="0" name=""/>
        <dsp:cNvSpPr/>
      </dsp:nvSpPr>
      <dsp:spPr>
        <a:xfrm rot="5400000">
          <a:off x="5155474" y="-1467259"/>
          <a:ext cx="833037" cy="6634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What is your personal vision, and is leadership a part of that vision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 you also have your leadership vision	</a:t>
          </a:r>
          <a:endParaRPr lang="en-US" sz="1400" kern="1200" dirty="0"/>
        </a:p>
      </dsp:txBody>
      <dsp:txXfrm rot="5400000">
        <a:off x="5155474" y="-1467259"/>
        <a:ext cx="833037" cy="6634533"/>
      </dsp:txXfrm>
    </dsp:sp>
    <dsp:sp modelId="{55B233E3-B1A8-4FF0-A195-233588B7BD59}">
      <dsp:nvSpPr>
        <dsp:cNvPr id="0" name=""/>
        <dsp:cNvSpPr/>
      </dsp:nvSpPr>
      <dsp:spPr>
        <a:xfrm>
          <a:off x="404461" y="1222847"/>
          <a:ext cx="1805486" cy="1041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Vision </a:t>
          </a:r>
          <a:endParaRPr lang="en-US" sz="2100" kern="1200" dirty="0"/>
        </a:p>
      </dsp:txBody>
      <dsp:txXfrm>
        <a:off x="404461" y="1222847"/>
        <a:ext cx="1805486" cy="1041296"/>
      </dsp:txXfrm>
    </dsp:sp>
    <dsp:sp modelId="{16AD46B6-3B10-422B-8068-CD83C267E2D8}">
      <dsp:nvSpPr>
        <dsp:cNvPr id="0" name=""/>
        <dsp:cNvSpPr/>
      </dsp:nvSpPr>
      <dsp:spPr>
        <a:xfrm rot="5400000">
          <a:off x="5170691" y="-550704"/>
          <a:ext cx="833037" cy="6724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Are your personal and leadership visions based on your  core values?</a:t>
          </a:r>
          <a:endParaRPr lang="en-US" sz="1400" kern="1200" dirty="0"/>
        </a:p>
      </dsp:txBody>
      <dsp:txXfrm rot="5400000">
        <a:off x="5170691" y="-550704"/>
        <a:ext cx="833037" cy="6724490"/>
      </dsp:txXfrm>
    </dsp:sp>
    <dsp:sp modelId="{39FA5DCB-8732-458E-9BD0-D98471D75763}">
      <dsp:nvSpPr>
        <dsp:cNvPr id="0" name=""/>
        <dsp:cNvSpPr/>
      </dsp:nvSpPr>
      <dsp:spPr>
        <a:xfrm>
          <a:off x="404461" y="2316208"/>
          <a:ext cx="1805486" cy="1041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Values</a:t>
          </a:r>
          <a:endParaRPr lang="en-US" sz="2100" kern="1200" dirty="0"/>
        </a:p>
      </dsp:txBody>
      <dsp:txXfrm>
        <a:off x="404461" y="2316208"/>
        <a:ext cx="1805486" cy="1041296"/>
      </dsp:txXfrm>
    </dsp:sp>
    <dsp:sp modelId="{FD828B8C-EB11-49DA-8813-11045C64FF4D}">
      <dsp:nvSpPr>
        <dsp:cNvPr id="0" name=""/>
        <dsp:cNvSpPr/>
      </dsp:nvSpPr>
      <dsp:spPr>
        <a:xfrm rot="5400000">
          <a:off x="5140692" y="557639"/>
          <a:ext cx="833037" cy="66945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What personal characteristics support your work  as a leader and give your work its own distinctive style?</a:t>
          </a:r>
          <a:endParaRPr lang="en-US" sz="1400" kern="1200" dirty="0"/>
        </a:p>
      </dsp:txBody>
      <dsp:txXfrm rot="5400000">
        <a:off x="5140692" y="557639"/>
        <a:ext cx="833037" cy="6694525"/>
      </dsp:txXfrm>
    </dsp:sp>
    <dsp:sp modelId="{A3AC195F-89C9-4B3C-A94F-0F8C032ACCA5}">
      <dsp:nvSpPr>
        <dsp:cNvPr id="0" name=""/>
        <dsp:cNvSpPr/>
      </dsp:nvSpPr>
      <dsp:spPr>
        <a:xfrm>
          <a:off x="404461" y="3409569"/>
          <a:ext cx="1805486" cy="1041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Self Awareness</a:t>
          </a:r>
          <a:endParaRPr lang="en-US" sz="2100" kern="1200" dirty="0"/>
        </a:p>
      </dsp:txBody>
      <dsp:txXfrm>
        <a:off x="404461" y="3409569"/>
        <a:ext cx="1805486" cy="1041296"/>
      </dsp:txXfrm>
    </dsp:sp>
    <dsp:sp modelId="{CF60CCD7-7A39-427C-8AC5-4B04B0B087B6}">
      <dsp:nvSpPr>
        <dsp:cNvPr id="0" name=""/>
        <dsp:cNvSpPr/>
      </dsp:nvSpPr>
      <dsp:spPr>
        <a:xfrm rot="5400000">
          <a:off x="5050474" y="1756394"/>
          <a:ext cx="833037" cy="64544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 you have an adequate balance and focus in your life, resulting from a good integration between your leadership work and other aspects of your life</a:t>
          </a:r>
          <a:endParaRPr lang="en-US" sz="1400" kern="1200" dirty="0"/>
        </a:p>
      </dsp:txBody>
      <dsp:txXfrm rot="5400000">
        <a:off x="5050474" y="1756394"/>
        <a:ext cx="833037" cy="6454498"/>
      </dsp:txXfrm>
    </dsp:sp>
    <dsp:sp modelId="{31F5A770-E029-4575-9ECC-FF5CB33F2535}">
      <dsp:nvSpPr>
        <dsp:cNvPr id="0" name=""/>
        <dsp:cNvSpPr/>
      </dsp:nvSpPr>
      <dsp:spPr>
        <a:xfrm>
          <a:off x="404461" y="4502931"/>
          <a:ext cx="1805486" cy="1041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Balance</a:t>
          </a:r>
          <a:endParaRPr lang="en-US" sz="2100" kern="1200" dirty="0"/>
        </a:p>
      </dsp:txBody>
      <dsp:txXfrm>
        <a:off x="404461" y="4502931"/>
        <a:ext cx="1805486" cy="104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344122-684A-47F5-A765-FB26C50FC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368E8-A9F3-4D28-B4A7-5735ACB324A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Date Placeholder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ABFDC13-735A-4562-91D8-EB8CF85597B7}" type="datetime1">
              <a:rPr lang="en-US" sz="1200"/>
              <a:pPr algn="r"/>
              <a:t>8/21/2010</a:t>
            </a:fld>
            <a:endParaRPr lang="en-US" sz="1200"/>
          </a:p>
        </p:txBody>
      </p:sp>
      <p:sp>
        <p:nvSpPr>
          <p:cNvPr id="49157" name="Footer Placeholder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/>
              <a:t>1302 Biotech luncheon in-out 9-05</a:t>
            </a:r>
          </a:p>
        </p:txBody>
      </p:sp>
      <p:sp>
        <p:nvSpPr>
          <p:cNvPr id="49158" name="Slide Number Placeholder 5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2EEA4E-F216-4A93-A249-B25ECC3814E0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Date Placeholder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EDE9D65-E01B-4E2D-9106-FE07302D3A41}" type="datetime1">
              <a:rPr lang="en-US" sz="1200"/>
              <a:pPr algn="r"/>
              <a:t>8/21/2010</a:t>
            </a:fld>
            <a:endParaRPr lang="en-US" sz="1200"/>
          </a:p>
        </p:txBody>
      </p:sp>
      <p:sp>
        <p:nvSpPr>
          <p:cNvPr id="50181" name="Footer Placeholder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/>
              <a:t>1302 Biotech luncheon in-out 9-05</a:t>
            </a:r>
          </a:p>
        </p:txBody>
      </p:sp>
      <p:sp>
        <p:nvSpPr>
          <p:cNvPr id="50182" name="Slide Number Placeholder 5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9F8A0C-7A16-44DF-8AEB-8A55020B991F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5027D3-65DE-4A21-A905-59977CCEF18B}" type="slidenum">
              <a:rPr lang="en-US" sz="1200"/>
              <a:pPr algn="r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98A144-E143-4366-B064-473C02FED6E4}" type="slidenum">
              <a:rPr lang="en-US" sz="1200"/>
              <a:pPr algn="r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821C8-50DB-4D90-828D-F6FCDDC0FE7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B04CA-BADB-4B65-8476-EF4EA56048A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4738A-EF7F-47AF-8F45-F3C89610FE5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208-C05E-4486-B273-6E0683549D84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09E613-D0CD-4ABD-8392-26C6A79173D5}" type="slidenum">
              <a:rPr lang="en-US" sz="1200"/>
              <a:pPr algn="r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972A-A977-47B5-9390-31478824E66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5A1DE-4C26-4752-96D6-37063E33527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1CBF7-2853-45F0-BACD-82CFA5E4D44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7002DE-D6A7-476C-A5CA-C920F85936C9}" type="slidenum">
              <a:rPr lang="en-US" sz="1200"/>
              <a:pPr algn="r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1AA280-1BA2-4E31-97CC-ECABA94777F7}" type="slidenum">
              <a:rPr lang="en-US" sz="1200"/>
              <a:pPr algn="r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E1241F-6EEB-4C5B-AEF1-7DA1837187FD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F5A0C8-2996-40DE-BB67-6637302CC103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Date Placeholder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6D3850-B7DA-4A90-8810-7B414BFAC9F5}" type="datetime1">
              <a:rPr lang="en-US" sz="1200"/>
              <a:pPr algn="r"/>
              <a:t>8/21/2010</a:t>
            </a:fld>
            <a:endParaRPr lang="en-US" sz="1200"/>
          </a:p>
        </p:txBody>
      </p:sp>
      <p:sp>
        <p:nvSpPr>
          <p:cNvPr id="43013" name="Footer Placeholder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/>
              <a:t>1302 Biotech luncheon in-out 9-05</a:t>
            </a:r>
          </a:p>
        </p:txBody>
      </p:sp>
      <p:sp>
        <p:nvSpPr>
          <p:cNvPr id="43014" name="Slide Number Placeholder 5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2ED2E2-8159-428D-9F45-4DEC8650C983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Date Placeholder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E7C5BA2-9C8A-4843-BD0C-8F117E01B113}" type="datetime1">
              <a:rPr lang="en-US" sz="1200"/>
              <a:pPr algn="r"/>
              <a:t>8/21/2010</a:t>
            </a:fld>
            <a:endParaRPr lang="en-US" sz="1200"/>
          </a:p>
        </p:txBody>
      </p:sp>
      <p:sp>
        <p:nvSpPr>
          <p:cNvPr id="45061" name="Footer Placeholder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/>
              <a:t>1302 Biotech luncheon in-out 9-05</a:t>
            </a:r>
          </a:p>
        </p:txBody>
      </p:sp>
      <p:sp>
        <p:nvSpPr>
          <p:cNvPr id="45062" name="Slide Number Placeholder 5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A27D73-1617-43C4-893F-524FA20EBB4B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Date Placeholder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059C6FC-0B8B-49E4-BB51-181E1433237A}" type="datetime1">
              <a:rPr lang="en-US" sz="1200"/>
              <a:pPr algn="r"/>
              <a:t>8/21/2010</a:t>
            </a:fld>
            <a:endParaRPr lang="en-US" sz="1200"/>
          </a:p>
        </p:txBody>
      </p:sp>
      <p:sp>
        <p:nvSpPr>
          <p:cNvPr id="46085" name="Footer Placeholder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/>
              <a:t>1302 Biotech luncheon in-out 9-05</a:t>
            </a:r>
          </a:p>
        </p:txBody>
      </p:sp>
      <p:sp>
        <p:nvSpPr>
          <p:cNvPr id="46086" name="Slide Number Placeholder 5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7114FA-8F75-4115-A8EB-7F165CA8EE79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Date Placeholder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E02393B-8336-4A41-82F0-1222C8E7F9B3}" type="datetime1">
              <a:rPr lang="en-US" sz="1200"/>
              <a:pPr algn="r"/>
              <a:t>8/21/2010</a:t>
            </a:fld>
            <a:endParaRPr lang="en-US" sz="1200"/>
          </a:p>
        </p:txBody>
      </p:sp>
      <p:sp>
        <p:nvSpPr>
          <p:cNvPr id="47109" name="Footer Placeholder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/>
              <a:t>1302 Biotech luncheon in-out 9-05</a:t>
            </a:r>
          </a:p>
        </p:txBody>
      </p:sp>
      <p:sp>
        <p:nvSpPr>
          <p:cNvPr id="47110" name="Slide Number Placeholder 5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2436A9-1850-4E3B-BEB6-F0F601D5BA99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Date Placeholder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FCEEC40-550E-49AD-8EE7-B9F617EB58E1}" type="datetime1">
              <a:rPr lang="en-US" sz="1200"/>
              <a:pPr algn="r"/>
              <a:t>8/21/2010</a:t>
            </a:fld>
            <a:endParaRPr lang="en-US" sz="1200"/>
          </a:p>
        </p:txBody>
      </p:sp>
      <p:sp>
        <p:nvSpPr>
          <p:cNvPr id="48133" name="Footer Placeholder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/>
              <a:t>1302 Biotech luncheon in-out 9-05</a:t>
            </a:r>
          </a:p>
        </p:txBody>
      </p:sp>
      <p:sp>
        <p:nvSpPr>
          <p:cNvPr id="48134" name="Slide Number Placeholder 5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BD759F-B8A5-497F-9C4F-BDCDEC5AE3A3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3117850" y="-134938"/>
            <a:ext cx="6026150" cy="6978651"/>
            <a:chOff x="1964" y="-85"/>
            <a:chExt cx="3796" cy="4396"/>
          </a:xfrm>
        </p:grpSpPr>
        <p:sp>
          <p:nvSpPr>
            <p:cNvPr id="5" name="Freeform 49"/>
            <p:cNvSpPr>
              <a:spLocks/>
            </p:cNvSpPr>
            <p:nvPr userDrawn="1"/>
          </p:nvSpPr>
          <p:spPr bwMode="white">
            <a:xfrm>
              <a:off x="1964" y="890"/>
              <a:ext cx="3796" cy="3421"/>
            </a:xfrm>
            <a:custGeom>
              <a:avLst/>
              <a:gdLst/>
              <a:ahLst/>
              <a:cxnLst>
                <a:cxn ang="0">
                  <a:pos x="899" y="0"/>
                </a:cxn>
                <a:cxn ang="0">
                  <a:pos x="0" y="3421"/>
                </a:cxn>
                <a:cxn ang="0">
                  <a:pos x="3796" y="3421"/>
                </a:cxn>
                <a:cxn ang="0">
                  <a:pos x="3796" y="0"/>
                </a:cxn>
                <a:cxn ang="0">
                  <a:pos x="899" y="0"/>
                </a:cxn>
              </a:cxnLst>
              <a:rect l="0" t="0" r="r" b="b"/>
              <a:pathLst>
                <a:path w="3796" h="3421">
                  <a:moveTo>
                    <a:pt x="899" y="0"/>
                  </a:moveTo>
                  <a:lnTo>
                    <a:pt x="0" y="3421"/>
                  </a:lnTo>
                  <a:lnTo>
                    <a:pt x="3796" y="3421"/>
                  </a:lnTo>
                  <a:lnTo>
                    <a:pt x="3796" y="0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Rectangle 50"/>
            <p:cNvSpPr>
              <a:spLocks noChangeArrowheads="1"/>
            </p:cNvSpPr>
            <p:nvPr userDrawn="1"/>
          </p:nvSpPr>
          <p:spPr bwMode="white">
            <a:xfrm rot="872574">
              <a:off x="2523" y="-85"/>
              <a:ext cx="47" cy="437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Line 51"/>
            <p:cNvSpPr>
              <a:spLocks noChangeShapeType="1"/>
            </p:cNvSpPr>
            <p:nvPr userDrawn="1"/>
          </p:nvSpPr>
          <p:spPr bwMode="black">
            <a:xfrm>
              <a:off x="2832" y="903"/>
              <a:ext cx="132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" name="Freeform 35"/>
          <p:cNvSpPr>
            <a:spLocks/>
          </p:cNvSpPr>
          <p:nvPr userDrawn="1"/>
        </p:nvSpPr>
        <p:spPr bwMode="ltGray">
          <a:xfrm>
            <a:off x="-26988" y="0"/>
            <a:ext cx="4902201" cy="667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8" y="0"/>
              </a:cxn>
              <a:cxn ang="0">
                <a:pos x="2004" y="4204"/>
              </a:cxn>
              <a:cxn ang="0">
                <a:pos x="8" y="3709"/>
              </a:cxn>
              <a:cxn ang="0">
                <a:pos x="0" y="0"/>
              </a:cxn>
            </a:cxnLst>
            <a:rect l="0" t="0" r="r" b="b"/>
            <a:pathLst>
              <a:path w="3088" h="4204">
                <a:moveTo>
                  <a:pt x="0" y="0"/>
                </a:moveTo>
                <a:lnTo>
                  <a:pt x="3088" y="0"/>
                </a:lnTo>
                <a:lnTo>
                  <a:pt x="2004" y="4204"/>
                </a:lnTo>
                <a:lnTo>
                  <a:pt x="8" y="37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reeform 36"/>
          <p:cNvSpPr>
            <a:spLocks/>
          </p:cNvSpPr>
          <p:nvPr userDrawn="1"/>
        </p:nvSpPr>
        <p:spPr bwMode="ltGray">
          <a:xfrm>
            <a:off x="-41275" y="0"/>
            <a:ext cx="4943475" cy="636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14" y="0"/>
              </a:cxn>
              <a:cxn ang="0">
                <a:pos x="2060" y="4008"/>
              </a:cxn>
              <a:cxn ang="0">
                <a:pos x="9" y="2924"/>
              </a:cxn>
              <a:cxn ang="0">
                <a:pos x="0" y="0"/>
              </a:cxn>
            </a:cxnLst>
            <a:rect l="0" t="0" r="r" b="b"/>
            <a:pathLst>
              <a:path w="3114" h="4008">
                <a:moveTo>
                  <a:pt x="0" y="0"/>
                </a:moveTo>
                <a:cubicBezTo>
                  <a:pt x="477" y="0"/>
                  <a:pt x="2682" y="0"/>
                  <a:pt x="3114" y="0"/>
                </a:cubicBezTo>
                <a:cubicBezTo>
                  <a:pt x="2967" y="567"/>
                  <a:pt x="2293" y="3080"/>
                  <a:pt x="2060" y="4008"/>
                </a:cubicBezTo>
                <a:cubicBezTo>
                  <a:pt x="1807" y="3973"/>
                  <a:pt x="768" y="3962"/>
                  <a:pt x="9" y="2924"/>
                </a:cubicBezTo>
                <a:cubicBezTo>
                  <a:pt x="0" y="2244"/>
                  <a:pt x="0" y="506"/>
                  <a:pt x="0" y="0"/>
                </a:cubicBezTo>
                <a:close/>
              </a:path>
            </a:pathLst>
          </a:cu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37"/>
          <p:cNvSpPr>
            <a:spLocks/>
          </p:cNvSpPr>
          <p:nvPr userDrawn="1"/>
        </p:nvSpPr>
        <p:spPr bwMode="black">
          <a:xfrm>
            <a:off x="-42863" y="-14288"/>
            <a:ext cx="4948238" cy="1462088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117" y="0"/>
              </a:cxn>
              <a:cxn ang="0">
                <a:pos x="2871" y="918"/>
              </a:cxn>
              <a:cxn ang="0">
                <a:pos x="0" y="921"/>
              </a:cxn>
              <a:cxn ang="0">
                <a:pos x="1" y="0"/>
              </a:cxn>
            </a:cxnLst>
            <a:rect l="0" t="0" r="r" b="b"/>
            <a:pathLst>
              <a:path w="3117" h="921">
                <a:moveTo>
                  <a:pt x="1" y="0"/>
                </a:moveTo>
                <a:lnTo>
                  <a:pt x="3117" y="0"/>
                </a:lnTo>
                <a:lnTo>
                  <a:pt x="2871" y="918"/>
                </a:lnTo>
                <a:lnTo>
                  <a:pt x="0" y="921"/>
                </a:lnTo>
                <a:lnTo>
                  <a:pt x="1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39"/>
          <p:cNvSpPr>
            <a:spLocks noChangeArrowheads="1"/>
          </p:cNvSpPr>
          <p:nvPr userDrawn="1"/>
        </p:nvSpPr>
        <p:spPr bwMode="white">
          <a:xfrm rot="872574">
            <a:off x="4005263" y="-134938"/>
            <a:ext cx="74612" cy="693737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55" descr="wsuTLSig4cRvs-b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27463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53"/>
          <p:cNvGrpSpPr>
            <a:grpSpLocks/>
          </p:cNvGrpSpPr>
          <p:nvPr userDrawn="1"/>
        </p:nvGrpSpPr>
        <p:grpSpPr bwMode="auto">
          <a:xfrm>
            <a:off x="-76200" y="1128713"/>
            <a:ext cx="8977313" cy="609600"/>
            <a:chOff x="-48" y="711"/>
            <a:chExt cx="5655" cy="384"/>
          </a:xfrm>
        </p:grpSpPr>
        <p:sp>
          <p:nvSpPr>
            <p:cNvPr id="14" name="Line 41"/>
            <p:cNvSpPr>
              <a:spLocks noChangeShapeType="1"/>
            </p:cNvSpPr>
            <p:nvPr userDrawn="1"/>
          </p:nvSpPr>
          <p:spPr bwMode="auto">
            <a:xfrm>
              <a:off x="-48" y="903"/>
              <a:ext cx="5328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Oval 43"/>
            <p:cNvSpPr>
              <a:spLocks noChangeArrowheads="1"/>
            </p:cNvSpPr>
            <p:nvPr userDrawn="1"/>
          </p:nvSpPr>
          <p:spPr bwMode="auto">
            <a:xfrm>
              <a:off x="4224" y="711"/>
              <a:ext cx="384" cy="38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Oval 44"/>
            <p:cNvSpPr>
              <a:spLocks noChangeArrowheads="1"/>
            </p:cNvSpPr>
            <p:nvPr userDrawn="1"/>
          </p:nvSpPr>
          <p:spPr bwMode="auto">
            <a:xfrm>
              <a:off x="4723" y="711"/>
              <a:ext cx="384" cy="384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Oval 45"/>
            <p:cNvSpPr>
              <a:spLocks noChangeArrowheads="1"/>
            </p:cNvSpPr>
            <p:nvPr userDrawn="1"/>
          </p:nvSpPr>
          <p:spPr bwMode="auto">
            <a:xfrm>
              <a:off x="5223" y="711"/>
              <a:ext cx="384" cy="384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43400" y="2730500"/>
            <a:ext cx="4800600" cy="1079500"/>
          </a:xfrm>
        </p:spPr>
        <p:txBody>
          <a:bodyPr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886200"/>
            <a:ext cx="4800600" cy="962025"/>
          </a:xfrm>
        </p:spPr>
        <p:txBody>
          <a:bodyPr anchorCtr="0">
            <a:spAutoFit/>
          </a:bodyPr>
          <a:lstStyle>
            <a:lvl1pPr marL="0" indent="0">
              <a:buFontTx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2C73-79E3-4447-A0F8-F9E614248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70D3-4072-4CB9-929C-2812C88D5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14400"/>
            <a:ext cx="22860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14400"/>
            <a:ext cx="67056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AC157-D2CA-4EAF-80CF-A9B2F091D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9541-4077-42E9-8E77-FD2A4D0E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C041-0604-410C-BF17-FE8EEAA63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438400"/>
            <a:ext cx="4495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495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8409B-748B-4371-B89D-7E7DB1889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E875-1AD1-4CDA-B540-51A0B9FA9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4F05-3DCD-42BD-A317-83C3EF9DD8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10832-B40D-4E9F-ACFF-4484D5831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A366-6960-4763-9559-5C3743BB7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F3F45-3D0F-4081-8A8E-CA364A756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 userDrawn="1"/>
        </p:nvGrpSpPr>
        <p:grpSpPr bwMode="auto">
          <a:xfrm>
            <a:off x="0" y="0"/>
            <a:ext cx="9170988" cy="1222375"/>
            <a:chOff x="0" y="0"/>
            <a:chExt cx="5777" cy="770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ltGray">
            <a:xfrm>
              <a:off x="0" y="0"/>
              <a:ext cx="5777" cy="770"/>
            </a:xfrm>
            <a:custGeom>
              <a:avLst/>
              <a:gdLst/>
              <a:ahLst/>
              <a:cxnLst>
                <a:cxn ang="0">
                  <a:pos x="4917" y="250"/>
                </a:cxn>
                <a:cxn ang="0">
                  <a:pos x="301" y="566"/>
                </a:cxn>
                <a:cxn ang="0">
                  <a:pos x="0" y="0"/>
                </a:cxn>
                <a:cxn ang="0">
                  <a:pos x="4986" y="0"/>
                </a:cxn>
                <a:cxn ang="0">
                  <a:pos x="4917" y="250"/>
                </a:cxn>
              </a:cxnLst>
              <a:rect l="0" t="0" r="r" b="b"/>
              <a:pathLst>
                <a:path w="4986" h="566">
                  <a:moveTo>
                    <a:pt x="4917" y="250"/>
                  </a:moveTo>
                  <a:lnTo>
                    <a:pt x="301" y="566"/>
                  </a:lnTo>
                  <a:lnTo>
                    <a:pt x="0" y="0"/>
                  </a:lnTo>
                  <a:lnTo>
                    <a:pt x="4986" y="0"/>
                  </a:lnTo>
                  <a:lnTo>
                    <a:pt x="4917" y="25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033" name="Picture 14" descr="wsuTLSig4cRvs-bu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0" y="88"/>
              <a:ext cx="1365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4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23C7354-820F-444E-9D1A-ED1C82C11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44475" indent="-2444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SzPct val="125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714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tx1"/>
          </a:solidFill>
          <a:latin typeface="+mn-lt"/>
        </a:defRPr>
      </a:lvl2pPr>
      <a:lvl3pPr marL="701675" indent="-1825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930275" indent="-22701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1112838" indent="-180975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5pPr>
      <a:lvl6pPr marL="15700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6pPr>
      <a:lvl7pPr marL="20272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7pPr>
      <a:lvl8pPr marL="24844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8pPr>
      <a:lvl9pPr marL="29416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images.google.com/imgres?imgurl=http://brettduncan.files.wordpress.com/2007/07/stevejobs.jpg&amp;imgrefurl=http://brettduncan.wordpress.com/2007/07/25/steve-jobs-on-focus-groups/&amp;h=432&amp;w=486&amp;sz=30&amp;hl=en&amp;start=1&amp;um=1&amp;tbnid=pV-f5WEfGndA0M:&amp;tbnh=115&amp;tbnw=129&amp;prev=/images%3Fq%3Dsteve%2Bjobs%26um%3D1%26hl%3Den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images.google.com/imgres?imgurl=http://www.flashreport.org/images/WhitmanMeg.jpg&amp;imgrefurl=http://www.flashreport.org/commentary0b.php%3FpostID%3D2008042811411755&amp;h=283&amp;w=430&amp;sz=29&amp;hl=en&amp;start=9&amp;um=1&amp;tbnid=luQd0Lnu7AHf2M:&amp;tbnh=83&amp;tbnw=126&amp;prev=/images%3Fq%3Dmeg%2Bwhitman%26um%3D1%26hl%3Den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vimanyu.weebl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datta@wsu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mailto:avimanyu.datt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nnyside"/>
          <p:cNvPicPr>
            <a:picLocks noChangeAspect="1" noChangeArrowheads="1"/>
          </p:cNvPicPr>
          <p:nvPr/>
        </p:nvPicPr>
        <p:blipFill>
          <a:blip r:embed="rId3" cstate="print"/>
          <a:srcRect l="14293" t="12477" r="24750" b="10986"/>
          <a:stretch>
            <a:fillRect/>
          </a:stretch>
        </p:blipFill>
        <p:spPr bwMode="auto">
          <a:xfrm>
            <a:off x="-57150" y="1447800"/>
            <a:ext cx="511492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Line 20"/>
          <p:cNvSpPr>
            <a:spLocks noChangeShapeType="1"/>
          </p:cNvSpPr>
          <p:nvPr/>
        </p:nvSpPr>
        <p:spPr bwMode="black">
          <a:xfrm>
            <a:off x="4519613" y="1433513"/>
            <a:ext cx="52387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6" name="Group 40"/>
          <p:cNvGrpSpPr>
            <a:grpSpLocks/>
          </p:cNvGrpSpPr>
          <p:nvPr/>
        </p:nvGrpSpPr>
        <p:grpSpPr bwMode="auto">
          <a:xfrm>
            <a:off x="-76200" y="-134938"/>
            <a:ext cx="9220200" cy="6978651"/>
            <a:chOff x="-48" y="-85"/>
            <a:chExt cx="5808" cy="4396"/>
          </a:xfrm>
        </p:grpSpPr>
        <p:sp>
          <p:nvSpPr>
            <p:cNvPr id="3079" name="Freeform 18"/>
            <p:cNvSpPr>
              <a:spLocks/>
            </p:cNvSpPr>
            <p:nvPr/>
          </p:nvSpPr>
          <p:spPr bwMode="white">
            <a:xfrm>
              <a:off x="1964" y="890"/>
              <a:ext cx="3796" cy="3421"/>
            </a:xfrm>
            <a:custGeom>
              <a:avLst/>
              <a:gdLst>
                <a:gd name="T0" fmla="*/ 899 w 3796"/>
                <a:gd name="T1" fmla="*/ 0 h 3421"/>
                <a:gd name="T2" fmla="*/ 0 w 3796"/>
                <a:gd name="T3" fmla="*/ 3421 h 3421"/>
                <a:gd name="T4" fmla="*/ 3796 w 3796"/>
                <a:gd name="T5" fmla="*/ 3421 h 3421"/>
                <a:gd name="T6" fmla="*/ 3796 w 3796"/>
                <a:gd name="T7" fmla="*/ 0 h 3421"/>
                <a:gd name="T8" fmla="*/ 899 w 3796"/>
                <a:gd name="T9" fmla="*/ 0 h 3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6"/>
                <a:gd name="T16" fmla="*/ 0 h 3421"/>
                <a:gd name="T17" fmla="*/ 3796 w 3796"/>
                <a:gd name="T18" fmla="*/ 3421 h 3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6" h="3421">
                  <a:moveTo>
                    <a:pt x="899" y="0"/>
                  </a:moveTo>
                  <a:lnTo>
                    <a:pt x="0" y="3421"/>
                  </a:lnTo>
                  <a:lnTo>
                    <a:pt x="3796" y="3421"/>
                  </a:lnTo>
                  <a:lnTo>
                    <a:pt x="3796" y="0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Rectangle 19"/>
            <p:cNvSpPr>
              <a:spLocks noChangeArrowheads="1"/>
            </p:cNvSpPr>
            <p:nvPr/>
          </p:nvSpPr>
          <p:spPr bwMode="white">
            <a:xfrm rot="872574">
              <a:off x="2523" y="-85"/>
              <a:ext cx="47" cy="437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Line 22"/>
            <p:cNvSpPr>
              <a:spLocks noChangeShapeType="1"/>
            </p:cNvSpPr>
            <p:nvPr/>
          </p:nvSpPr>
          <p:spPr bwMode="auto">
            <a:xfrm>
              <a:off x="-48" y="903"/>
              <a:ext cx="5328" cy="0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Oval 24"/>
            <p:cNvSpPr>
              <a:spLocks noChangeArrowheads="1"/>
            </p:cNvSpPr>
            <p:nvPr/>
          </p:nvSpPr>
          <p:spPr bwMode="auto">
            <a:xfrm>
              <a:off x="4224" y="711"/>
              <a:ext cx="384" cy="38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Oval 25"/>
            <p:cNvSpPr>
              <a:spLocks noChangeArrowheads="1"/>
            </p:cNvSpPr>
            <p:nvPr/>
          </p:nvSpPr>
          <p:spPr bwMode="auto">
            <a:xfrm>
              <a:off x="4723" y="711"/>
              <a:ext cx="384" cy="384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Oval 26"/>
            <p:cNvSpPr>
              <a:spLocks noChangeArrowheads="1"/>
            </p:cNvSpPr>
            <p:nvPr/>
          </p:nvSpPr>
          <p:spPr bwMode="auto">
            <a:xfrm>
              <a:off x="5223" y="711"/>
              <a:ext cx="384" cy="384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4876800"/>
            <a:ext cx="5334000" cy="621709"/>
          </a:xfrm>
        </p:spPr>
        <p:txBody>
          <a:bodyPr/>
          <a:lstStyle/>
          <a:p>
            <a:pPr algn="ctr" eaLnBrk="1" hangingPunct="1"/>
            <a:r>
              <a:rPr lang="en-US" sz="1600" dirty="0" smtClean="0"/>
              <a:t>Avimanyu Datta, Doctoral Candidate</a:t>
            </a:r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  <p:sp>
        <p:nvSpPr>
          <p:cNvPr id="3078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3810000" y="3259138"/>
            <a:ext cx="5257800" cy="646112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Entrepreneurial Management Versus Entrepreneurial Leadership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33575" y="1143000"/>
            <a:ext cx="675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1"/>
              <a:t>Five Levels of Leadership:</a:t>
            </a:r>
            <a:endParaRPr lang="en-US" sz="2400" b="1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033588" y="2836863"/>
            <a:ext cx="59293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/>
              <a:t>2) Contributing Team Member</a:t>
            </a:r>
          </a:p>
          <a:p>
            <a:pPr marL="342900" indent="-342900"/>
            <a:endParaRPr lang="en-US" sz="2400" b="1"/>
          </a:p>
          <a:p>
            <a:pPr marL="342900" indent="-342900"/>
            <a:r>
              <a:rPr lang="en-US" sz="2400"/>
              <a:t>Contributes individual capabilities to the</a:t>
            </a:r>
          </a:p>
          <a:p>
            <a:pPr marL="342900" indent="-342900"/>
            <a:r>
              <a:rPr lang="en-US" sz="2400"/>
              <a:t>achievement of group objectives and</a:t>
            </a:r>
          </a:p>
          <a:p>
            <a:pPr marL="342900" indent="-342900"/>
            <a:r>
              <a:rPr lang="en-US" sz="2400"/>
              <a:t>works effectively with others in a group</a:t>
            </a:r>
          </a:p>
          <a:p>
            <a:pPr marL="342900" indent="-342900"/>
            <a:r>
              <a:rPr lang="en-US" sz="2400"/>
              <a:t>setting.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888038" y="62484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Jim Collins, “Good to Great”</a:t>
            </a:r>
          </a:p>
        </p:txBody>
      </p:sp>
      <p:pic>
        <p:nvPicPr>
          <p:cNvPr id="18437" name="Picture 8" descr="http://g-ec2.images-amazon.com/images/G/01/ciu/a5/d0/d22c9833e7a017cb392e0110.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0"/>
            <a:ext cx="5746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933575" y="1143000"/>
            <a:ext cx="675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1"/>
              <a:t>Five Levels of Leadership:</a:t>
            </a:r>
            <a:endParaRPr lang="en-US" sz="2400" b="1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033588" y="2836863"/>
            <a:ext cx="56784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/>
              <a:t>3) Competent Manager</a:t>
            </a:r>
          </a:p>
          <a:p>
            <a:pPr marL="342900" indent="-342900">
              <a:buFontTx/>
              <a:buChar char="•"/>
            </a:pPr>
            <a:endParaRPr lang="en-US" sz="2400" b="1"/>
          </a:p>
          <a:p>
            <a:pPr marL="342900" indent="-342900"/>
            <a:r>
              <a:rPr lang="en-US" sz="2400"/>
              <a:t>Organizes people and resources toward </a:t>
            </a:r>
          </a:p>
          <a:p>
            <a:pPr marL="342900" indent="-342900"/>
            <a:r>
              <a:rPr lang="en-US" sz="2400"/>
              <a:t>the effective and efficient pursuit of </a:t>
            </a:r>
          </a:p>
          <a:p>
            <a:pPr marL="342900" indent="-342900"/>
            <a:r>
              <a:rPr lang="en-US" sz="2400"/>
              <a:t>predetermined objectives.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888038" y="62484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Jim Collins, “Good to Great”</a:t>
            </a:r>
          </a:p>
        </p:txBody>
      </p:sp>
      <p:pic>
        <p:nvPicPr>
          <p:cNvPr id="19461" name="Picture 8" descr="http://g-ec2.images-amazon.com/images/G/01/ciu/a5/d0/d22c9833e7a017cb392e0110.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0"/>
            <a:ext cx="5746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33575" y="1143000"/>
            <a:ext cx="675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1"/>
              <a:t>Five Levels of Leadership:</a:t>
            </a:r>
            <a:endParaRPr lang="en-US" sz="2400" b="1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033588" y="2836863"/>
            <a:ext cx="58816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 startAt="4"/>
            </a:pPr>
            <a:r>
              <a:rPr lang="en-US" sz="2400" b="1"/>
              <a:t>Effective Leader</a:t>
            </a:r>
          </a:p>
          <a:p>
            <a:pPr marL="342900" indent="-342900">
              <a:buFontTx/>
              <a:buAutoNum type="arabicParenR" startAt="4"/>
            </a:pPr>
            <a:endParaRPr lang="en-US" sz="2400" b="1"/>
          </a:p>
          <a:p>
            <a:pPr marL="342900" indent="-342900"/>
            <a:r>
              <a:rPr lang="en-US" sz="2400"/>
              <a:t>Catalyzes commitment to and vigorous</a:t>
            </a:r>
          </a:p>
          <a:p>
            <a:pPr marL="342900" indent="-342900"/>
            <a:r>
              <a:rPr lang="en-US" sz="2400"/>
              <a:t>pursuit of a clear and compelling vision,</a:t>
            </a:r>
          </a:p>
          <a:p>
            <a:pPr marL="342900" indent="-342900"/>
            <a:r>
              <a:rPr lang="en-US" sz="2400"/>
              <a:t>stimulating higher performance standards.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888038" y="62484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Jim Collins, “Good to Great”</a:t>
            </a:r>
          </a:p>
        </p:txBody>
      </p:sp>
      <p:pic>
        <p:nvPicPr>
          <p:cNvPr id="20485" name="Picture 8" descr="http://g-ec2.images-amazon.com/images/G/01/ciu/a5/d0/d22c9833e7a017cb392e0110.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0"/>
            <a:ext cx="5746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33575" y="1143000"/>
            <a:ext cx="675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1"/>
              <a:t>Five Levels of Leadership:</a:t>
            </a:r>
            <a:endParaRPr lang="en-US" sz="2400" b="1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33588" y="2836863"/>
            <a:ext cx="60817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/>
              <a:t>5) Level 5 Executive</a:t>
            </a:r>
          </a:p>
          <a:p>
            <a:pPr marL="342900" indent="-342900"/>
            <a:endParaRPr lang="en-US" sz="2400" b="1"/>
          </a:p>
          <a:p>
            <a:pPr marL="342900" indent="-342900"/>
            <a:r>
              <a:rPr lang="en-US" sz="2400"/>
              <a:t>Builds enduring greatness through a</a:t>
            </a:r>
          </a:p>
          <a:p>
            <a:pPr marL="342900" indent="-342900"/>
            <a:r>
              <a:rPr lang="en-US" sz="2400"/>
              <a:t>paradoxical blend of personal humility and</a:t>
            </a:r>
          </a:p>
          <a:p>
            <a:pPr marL="342900" indent="-342900"/>
            <a:r>
              <a:rPr lang="en-US" sz="2400"/>
              <a:t>professional will.</a:t>
            </a:r>
          </a:p>
          <a:p>
            <a:pPr marL="342900" indent="-342900">
              <a:buFontTx/>
              <a:buChar char="•"/>
            </a:pPr>
            <a:endParaRPr lang="en-US" sz="2400" b="1"/>
          </a:p>
          <a:p>
            <a:pPr marL="342900" indent="-342900"/>
            <a:endParaRPr lang="en-US" sz="24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888038" y="62484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Jim Collins, “Good to Great”</a:t>
            </a:r>
          </a:p>
        </p:txBody>
      </p:sp>
      <p:pic>
        <p:nvPicPr>
          <p:cNvPr id="21509" name="Picture 8" descr="http://g-ec2.images-amazon.com/images/G/01/ciu/a5/d0/d22c9833e7a017cb392e0110.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0"/>
            <a:ext cx="5746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r>
              <a:rPr lang="en-US" sz="3200" smtClean="0"/>
              <a:t>Great Leaders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35" y="1828800"/>
            <a:ext cx="1868851" cy="23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7521" y="1789829"/>
            <a:ext cx="2369424" cy="23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2305" y="1828800"/>
            <a:ext cx="1824115" cy="249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13" y="4589256"/>
            <a:ext cx="3051823" cy="203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r>
              <a:rPr lang="en-US" sz="3200" smtClean="0"/>
              <a:t>Great Entrepreneurs</a:t>
            </a:r>
          </a:p>
        </p:txBody>
      </p:sp>
      <p:pic>
        <p:nvPicPr>
          <p:cNvPr id="23558" name="Picture 15" descr="stevejob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7739" y="4887913"/>
            <a:ext cx="1862450" cy="166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7" descr="WhitmanM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628" y="4691921"/>
            <a:ext cx="2818020" cy="185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1540" y="4408130"/>
            <a:ext cx="2862267" cy="191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4581" y="2009990"/>
            <a:ext cx="1892040" cy="187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9227" y="1919380"/>
            <a:ext cx="2628482" cy="185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1351" y="2045689"/>
            <a:ext cx="3053005" cy="203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Wikipedia:  What is entrepreneurship?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2473377"/>
            <a:ext cx="8393113" cy="3798836"/>
          </a:xfrm>
        </p:spPr>
        <p:txBody>
          <a:bodyPr/>
          <a:lstStyle/>
          <a:p>
            <a:r>
              <a:rPr lang="en-US" sz="1800" dirty="0" smtClean="0"/>
              <a:t>Entrepreneurship is the practice of </a:t>
            </a:r>
            <a:r>
              <a:rPr lang="en-US" sz="1800" dirty="0" smtClean="0">
                <a:solidFill>
                  <a:srgbClr val="7E001E"/>
                </a:solidFill>
              </a:rPr>
              <a:t>starting new organizations or revitalizing mature organizations, </a:t>
            </a:r>
            <a:r>
              <a:rPr lang="en-US" sz="1800" dirty="0" smtClean="0"/>
              <a:t>particularly new businesses generally in response to identified opportunities. </a:t>
            </a:r>
          </a:p>
          <a:p>
            <a:r>
              <a:rPr lang="en-US" sz="1800" dirty="0" smtClean="0"/>
              <a:t>Entrepreneurship is </a:t>
            </a:r>
            <a:r>
              <a:rPr lang="en-US" sz="1800" dirty="0" smtClean="0">
                <a:solidFill>
                  <a:srgbClr val="7E001E"/>
                </a:solidFill>
              </a:rPr>
              <a:t>often a difficult undertaking, as a vast majority of new businesses fail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Entrepreneurial activities are substantially different depending on the type of organization that is being started. </a:t>
            </a:r>
          </a:p>
          <a:p>
            <a:r>
              <a:rPr lang="en-US" sz="1800" dirty="0" smtClean="0"/>
              <a:t>Entrepreneurship ranges in scale from solo projects (even involving the entrepreneur only part-time) to major undertakings creating many job opportunities.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672138" y="6257925"/>
            <a:ext cx="2720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 dirty="0" smtClean="0"/>
              <a:t>Camp </a:t>
            </a:r>
            <a:r>
              <a:rPr lang="it-IT" sz="1400" i="1" dirty="0"/>
              <a:t>de Fiori Market in Rome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885825"/>
            <a:ext cx="9144000" cy="1014413"/>
          </a:xfrm>
        </p:spPr>
        <p:txBody>
          <a:bodyPr/>
          <a:lstStyle/>
          <a:p>
            <a:r>
              <a:rPr lang="en-US" sz="2800" smtClean="0"/>
              <a:t>What does it mean to be an entrepreneur?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8619344" cy="4105275"/>
          </a:xfrm>
        </p:spPr>
        <p:txBody>
          <a:bodyPr/>
          <a:lstStyle/>
          <a:p>
            <a:r>
              <a:rPr lang="en-US" sz="2400" dirty="0" smtClean="0"/>
              <a:t>From the French, </a:t>
            </a:r>
            <a:r>
              <a:rPr lang="en-US" sz="2400" dirty="0" err="1" smtClean="0"/>
              <a:t>entreprendre</a:t>
            </a:r>
            <a:r>
              <a:rPr lang="en-US" sz="2400" dirty="0" smtClean="0"/>
              <a:t>, which means “to undertake”</a:t>
            </a:r>
          </a:p>
          <a:p>
            <a:r>
              <a:rPr lang="en-US" sz="2400" dirty="0" smtClean="0"/>
              <a:t>Merriam-Webster Dictionary, one who organizes, manages, and assumes the risks of a business or enterprise</a:t>
            </a:r>
          </a:p>
          <a:p>
            <a:r>
              <a:rPr lang="en-US" sz="2400" dirty="0" err="1" smtClean="0"/>
              <a:t>QuickMBA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7E001E"/>
                </a:solidFill>
              </a:rPr>
              <a:t>a person of very high aptitude who pioneers change, possessing characteristics found in only a very small fraction of the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629587"/>
            <a:ext cx="9144000" cy="1100138"/>
          </a:xfrm>
        </p:spPr>
        <p:txBody>
          <a:bodyPr/>
          <a:lstStyle/>
          <a:p>
            <a:r>
              <a:rPr lang="en-US" dirty="0" smtClean="0"/>
              <a:t>Characteristics of an Entrepreneur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36575" y="1641638"/>
            <a:ext cx="40354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Courage</a:t>
            </a:r>
          </a:p>
          <a:p>
            <a:pPr>
              <a:buFontTx/>
              <a:buChar char="•"/>
            </a:pPr>
            <a:r>
              <a:rPr lang="en-US" dirty="0"/>
              <a:t> Action Oriented</a:t>
            </a:r>
          </a:p>
          <a:p>
            <a:pPr>
              <a:buFontTx/>
              <a:buChar char="•"/>
            </a:pPr>
            <a:r>
              <a:rPr lang="en-US" dirty="0"/>
              <a:t> Leadership</a:t>
            </a:r>
          </a:p>
          <a:p>
            <a:pPr>
              <a:buFontTx/>
              <a:buChar char="•"/>
            </a:pPr>
            <a:r>
              <a:rPr lang="en-US" dirty="0"/>
              <a:t> Positive Attitude</a:t>
            </a:r>
          </a:p>
          <a:p>
            <a:pPr>
              <a:buFontTx/>
              <a:buChar char="•"/>
            </a:pPr>
            <a:r>
              <a:rPr lang="en-US" dirty="0"/>
              <a:t> Optimistic</a:t>
            </a:r>
          </a:p>
          <a:p>
            <a:pPr>
              <a:buFontTx/>
              <a:buChar char="•"/>
            </a:pPr>
            <a:r>
              <a:rPr lang="en-US" dirty="0"/>
              <a:t> Enthusiastic</a:t>
            </a:r>
          </a:p>
          <a:p>
            <a:pPr>
              <a:buFontTx/>
              <a:buChar char="•"/>
            </a:pPr>
            <a:r>
              <a:rPr lang="en-US" dirty="0"/>
              <a:t> Passionate</a:t>
            </a:r>
          </a:p>
          <a:p>
            <a:pPr>
              <a:buFontTx/>
              <a:buChar char="•"/>
            </a:pPr>
            <a:r>
              <a:rPr lang="en-US" dirty="0"/>
              <a:t> Confident</a:t>
            </a:r>
          </a:p>
          <a:p>
            <a:pPr>
              <a:buFontTx/>
              <a:buChar char="•"/>
            </a:pPr>
            <a:r>
              <a:rPr lang="en-US" dirty="0"/>
              <a:t> Innovative</a:t>
            </a:r>
          </a:p>
          <a:p>
            <a:pPr>
              <a:buFontTx/>
              <a:buChar char="•"/>
            </a:pPr>
            <a:r>
              <a:rPr lang="en-US" dirty="0"/>
              <a:t> Creative</a:t>
            </a:r>
          </a:p>
          <a:p>
            <a:pPr>
              <a:buFontTx/>
              <a:buChar char="•"/>
            </a:pPr>
            <a:r>
              <a:rPr lang="en-US" dirty="0"/>
              <a:t> Opportunistic</a:t>
            </a:r>
          </a:p>
          <a:p>
            <a:pPr>
              <a:buFontTx/>
              <a:buChar char="•"/>
            </a:pPr>
            <a:r>
              <a:rPr lang="en-US" dirty="0"/>
              <a:t> Visionary</a:t>
            </a:r>
          </a:p>
          <a:p>
            <a:pPr>
              <a:buFontTx/>
              <a:buChar char="•"/>
            </a:pPr>
            <a:r>
              <a:rPr lang="en-US" dirty="0"/>
              <a:t> Architect and Builder</a:t>
            </a:r>
          </a:p>
          <a:p>
            <a:pPr>
              <a:buFontTx/>
              <a:buChar char="•"/>
            </a:pPr>
            <a:r>
              <a:rPr lang="en-US" dirty="0"/>
              <a:t> High Need for Achievement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572000" y="1671618"/>
            <a:ext cx="4202113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Not Afraid of Failure</a:t>
            </a:r>
          </a:p>
          <a:p>
            <a:pPr>
              <a:buFontTx/>
              <a:buChar char="•"/>
            </a:pPr>
            <a:r>
              <a:rPr lang="en-US" dirty="0"/>
              <a:t> Determined and Persistent</a:t>
            </a:r>
          </a:p>
          <a:p>
            <a:pPr>
              <a:buFontTx/>
              <a:buChar char="•"/>
            </a:pPr>
            <a:r>
              <a:rPr lang="en-US" dirty="0"/>
              <a:t> Promoter</a:t>
            </a:r>
          </a:p>
          <a:p>
            <a:pPr>
              <a:buFontTx/>
              <a:buChar char="•"/>
            </a:pPr>
            <a:r>
              <a:rPr lang="en-US" dirty="0"/>
              <a:t> Flexible and Adaptable</a:t>
            </a:r>
          </a:p>
          <a:p>
            <a:pPr>
              <a:buFontTx/>
              <a:buChar char="•"/>
            </a:pPr>
            <a:r>
              <a:rPr lang="en-US" dirty="0"/>
              <a:t> Pioneer</a:t>
            </a:r>
          </a:p>
          <a:p>
            <a:pPr>
              <a:buFontTx/>
              <a:buChar char="•"/>
            </a:pPr>
            <a:r>
              <a:rPr lang="en-US" dirty="0"/>
              <a:t> Agent of Change</a:t>
            </a:r>
          </a:p>
          <a:p>
            <a:pPr>
              <a:buFontTx/>
              <a:buChar char="•"/>
            </a:pPr>
            <a:r>
              <a:rPr lang="en-US" dirty="0"/>
              <a:t> Tolerant of Risk</a:t>
            </a:r>
          </a:p>
          <a:p>
            <a:pPr>
              <a:buFontTx/>
              <a:buChar char="•"/>
            </a:pPr>
            <a:r>
              <a:rPr lang="en-US" dirty="0"/>
              <a:t> Tolerant of Ambiguity</a:t>
            </a:r>
          </a:p>
          <a:p>
            <a:pPr>
              <a:buFontTx/>
              <a:buChar char="•"/>
            </a:pPr>
            <a:r>
              <a:rPr lang="en-US" dirty="0"/>
              <a:t> Pragmatic</a:t>
            </a:r>
          </a:p>
          <a:p>
            <a:pPr>
              <a:buFontTx/>
              <a:buChar char="•"/>
            </a:pPr>
            <a:r>
              <a:rPr lang="en-US" dirty="0"/>
              <a:t> Independent</a:t>
            </a:r>
          </a:p>
          <a:p>
            <a:pPr>
              <a:buFontTx/>
              <a:buChar char="•"/>
            </a:pPr>
            <a:r>
              <a:rPr lang="en-US" dirty="0"/>
              <a:t> Not Willing to Work for Others</a:t>
            </a:r>
          </a:p>
          <a:p>
            <a:pPr>
              <a:buFontTx/>
              <a:buChar char="•"/>
            </a:pPr>
            <a:r>
              <a:rPr lang="en-US" dirty="0"/>
              <a:t> Clever</a:t>
            </a:r>
          </a:p>
          <a:p>
            <a:pPr>
              <a:buFontTx/>
              <a:buChar char="•"/>
            </a:pPr>
            <a:r>
              <a:rPr lang="en-US" dirty="0"/>
              <a:t> Resourceful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479" y="5668044"/>
            <a:ext cx="7979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Note: </a:t>
            </a:r>
            <a:r>
              <a:rPr lang="en-US" dirty="0" smtClean="0"/>
              <a:t>One person may have all the skills, that is why it is important to find someone who can complement your skills, while sharing your values and vision.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9144000" cy="914400"/>
          </a:xfrm>
        </p:spPr>
        <p:txBody>
          <a:bodyPr/>
          <a:lstStyle/>
          <a:p>
            <a:r>
              <a:rPr lang="en-US" sz="3200" dirty="0" smtClean="0"/>
              <a:t>Need For Sustained, Successful </a:t>
            </a:r>
            <a:r>
              <a:rPr lang="en-US" sz="3200" dirty="0" smtClean="0"/>
              <a:t>Innovation, and Subsequent Commercialization</a:t>
            </a:r>
            <a:endParaRPr lang="en-US" sz="3200" dirty="0" smtClean="0"/>
          </a:p>
        </p:txBody>
      </p:sp>
      <p:pic>
        <p:nvPicPr>
          <p:cNvPr id="27651" name="Picture 4" descr="http://www.bluespoonconsulting.com/thin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13416"/>
            <a:ext cx="3429000" cy="24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3350" y="2057400"/>
            <a:ext cx="4114800" cy="4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endParaRPr lang="en-US" sz="2000" b="1" kern="0" dirty="0">
              <a:latin typeface="+mn-lt"/>
            </a:endParaRPr>
          </a:p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Environment demands it</a:t>
            </a:r>
          </a:p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“Commercialization” is key</a:t>
            </a:r>
          </a:p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Applies to every firm</a:t>
            </a:r>
          </a:p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CEO as </a:t>
            </a:r>
            <a:r>
              <a:rPr lang="en-US" sz="2400" b="1" kern="0" dirty="0" smtClean="0">
                <a:latin typeface="+mn-lt"/>
              </a:rPr>
              <a:t>entrepreneur</a:t>
            </a:r>
          </a:p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r>
              <a:rPr lang="en-US" sz="2400" b="1" kern="0" dirty="0" smtClean="0">
                <a:latin typeface="+mn-lt"/>
              </a:rPr>
              <a:t>Commercialization is the means by which an innovation is seen by its users. </a:t>
            </a:r>
            <a:endParaRPr lang="en-US" sz="2400" b="1" kern="0" dirty="0">
              <a:latin typeface="+mn-lt"/>
            </a:endParaRPr>
          </a:p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endParaRPr lang="en-US" sz="20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63525" y="2357438"/>
            <a:ext cx="568757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en-US" sz="1600" dirty="0"/>
          </a:p>
          <a:p>
            <a:pPr marL="120650" indent="-120650">
              <a:buFont typeface="Arial" charset="0"/>
              <a:buChar char="•"/>
            </a:pPr>
            <a:r>
              <a:rPr lang="en-US" sz="1600" dirty="0" smtClean="0"/>
              <a:t> Worked as a consultant with Frost &amp; Sullivan and Access Markets International (AMI)-Partners. Clients include IBM, SAP, HP-Compaq, Intel, AMD, Cisco Systems and so forth</a:t>
            </a:r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 marL="165100" indent="-165100">
              <a:buFont typeface="Arial" charset="0"/>
              <a:buChar char="•"/>
            </a:pPr>
            <a:r>
              <a:rPr lang="en-US" sz="1600" dirty="0" smtClean="0"/>
              <a:t> Currently, Doctoral Candidate  at WSU. Investigating process of Commercialization of Innovations</a:t>
            </a:r>
          </a:p>
          <a:p>
            <a:pPr marL="165100" indent="-165100">
              <a:buFont typeface="Arial" charset="0"/>
              <a:buChar char="•"/>
            </a:pPr>
            <a:endParaRPr lang="en-US" sz="1600" dirty="0"/>
          </a:p>
          <a:p>
            <a:pPr marL="165100" indent="-165100">
              <a:buFont typeface="Arial" charset="0"/>
              <a:buChar char="•"/>
            </a:pPr>
            <a:r>
              <a:rPr lang="en-US" sz="1600" dirty="0" smtClean="0"/>
              <a:t>If you are insomniac, I suggest you visit </a:t>
            </a:r>
            <a:r>
              <a:rPr lang="en-US" sz="1600" dirty="0" smtClean="0">
                <a:hlinkClick r:id="rId3"/>
              </a:rPr>
              <a:t>http://avimanyu.weebly.com</a:t>
            </a:r>
            <a:r>
              <a:rPr lang="en-US" sz="1600" dirty="0" smtClean="0"/>
              <a:t> for the ultimate pill. </a:t>
            </a:r>
          </a:p>
          <a:p>
            <a:pPr marL="165100" indent="-165100">
              <a:buFont typeface="Arial" charset="0"/>
              <a:buChar char="•"/>
            </a:pPr>
            <a:endParaRPr lang="en-US" sz="1600" dirty="0"/>
          </a:p>
          <a:p>
            <a:pPr marL="165100" indent="-165100"/>
            <a:endParaRPr lang="en-US" sz="1600" dirty="0" smtClean="0"/>
          </a:p>
          <a:p>
            <a:pPr>
              <a:buFont typeface="Arial" charset="0"/>
              <a:buChar char="•"/>
            </a:pP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724025" y="1046163"/>
            <a:ext cx="63119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b="1" dirty="0"/>
              <a:t>My </a:t>
            </a:r>
            <a:r>
              <a:rPr lang="en-US" sz="3200" b="1" dirty="0" smtClean="0"/>
              <a:t>Background</a:t>
            </a:r>
            <a:endParaRPr lang="en-US" sz="2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6754" y="2357438"/>
            <a:ext cx="2612071" cy="246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Does the MBA Kill Innovation?</a:t>
            </a:r>
          </a:p>
        </p:txBody>
      </p:sp>
      <p:pic>
        <p:nvPicPr>
          <p:cNvPr id="28675" name="Picture 2" descr="http://www.business.wsu.edu/overview/news/dividend/2004/new-heights/images/students-mba-class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038600"/>
            <a:ext cx="3371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438400"/>
            <a:ext cx="487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endParaRPr lang="en-US" b="1" kern="0" dirty="0">
              <a:latin typeface="+mn-lt"/>
            </a:endParaRPr>
          </a:p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r>
              <a:rPr lang="en-US" b="1" kern="0" dirty="0">
                <a:latin typeface="+mn-lt"/>
              </a:rPr>
              <a:t>Yes.</a:t>
            </a:r>
          </a:p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endParaRPr lang="en-US" b="1" kern="0" dirty="0">
              <a:latin typeface="+mn-lt"/>
            </a:endParaRPr>
          </a:p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r>
              <a:rPr lang="en-US" b="1" kern="0" dirty="0">
                <a:latin typeface="+mn-lt"/>
              </a:rPr>
              <a:t>“For many years, business programs have produced master of business administration graduates with keen analytical skills, eager to be mid-level managers who were ready to sharpen their pencils to find the weaknesses that would ultimately kill ideas.”</a:t>
            </a:r>
          </a:p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endParaRPr lang="en-US" b="1" kern="0" dirty="0">
              <a:latin typeface="+mn-lt"/>
            </a:endParaRPr>
          </a:p>
          <a:p>
            <a:pPr marL="244475" indent="-244475" eaLnBrk="0" hangingPunct="0">
              <a:lnSpc>
                <a:spcPct val="95000"/>
              </a:lnSpc>
              <a:spcBef>
                <a:spcPct val="25000"/>
              </a:spcBef>
              <a:buSzPct val="125000"/>
              <a:buFontTx/>
              <a:buChar char="•"/>
              <a:defRPr/>
            </a:pPr>
            <a:r>
              <a:rPr lang="en-US" b="1" kern="0" dirty="0" smtClean="0">
                <a:latin typeface="+mn-lt"/>
              </a:rPr>
              <a:t>Most Entrepreneurs and Leaders are not MBAs. </a:t>
            </a:r>
            <a:endParaRPr lang="en-US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TextBox 14"/>
          <p:cNvSpPr txBox="1">
            <a:spLocks noChangeArrowheads="1"/>
          </p:cNvSpPr>
          <p:nvPr/>
        </p:nvSpPr>
        <p:spPr bwMode="auto">
          <a:xfrm>
            <a:off x="1122363" y="1593850"/>
            <a:ext cx="7494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 Framework for Examining Your Leadership Role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1524000" y="2251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4967" y="1124261"/>
          <a:ext cx="9458793" cy="554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96950"/>
          </a:xfrm>
        </p:spPr>
        <p:txBody>
          <a:bodyPr/>
          <a:lstStyle/>
          <a:p>
            <a:r>
              <a:rPr lang="en-US" smtClean="0"/>
              <a:t>Costs of Leadership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911350"/>
            <a:ext cx="9144000" cy="4419600"/>
          </a:xfrm>
        </p:spPr>
        <p:txBody>
          <a:bodyPr/>
          <a:lstStyle/>
          <a:p>
            <a:r>
              <a:rPr lang="en-US" sz="2400" dirty="0" smtClean="0"/>
              <a:t>Visibility</a:t>
            </a:r>
          </a:p>
          <a:p>
            <a:r>
              <a:rPr lang="en-US" sz="2400" dirty="0" smtClean="0"/>
              <a:t>Public Duties</a:t>
            </a:r>
          </a:p>
          <a:p>
            <a:r>
              <a:rPr lang="en-US" sz="2400" dirty="0" smtClean="0"/>
              <a:t>Separation (Not one of the gang)</a:t>
            </a:r>
          </a:p>
          <a:p>
            <a:r>
              <a:rPr lang="en-US" sz="2400" dirty="0" smtClean="0"/>
              <a:t>Caretaking and Emotional Strain</a:t>
            </a:r>
          </a:p>
          <a:p>
            <a:r>
              <a:rPr lang="en-US" sz="2400" dirty="0" smtClean="0"/>
              <a:t>Stamina</a:t>
            </a:r>
          </a:p>
          <a:p>
            <a:r>
              <a:rPr lang="en-US" sz="2400" dirty="0" smtClean="0"/>
              <a:t>Job Insecurity</a:t>
            </a:r>
          </a:p>
          <a:p>
            <a:r>
              <a:rPr lang="en-US" sz="2400" dirty="0" smtClean="0"/>
              <a:t>Less Freedom of Expression</a:t>
            </a:r>
          </a:p>
          <a:p>
            <a:r>
              <a:rPr lang="en-US" sz="2400" dirty="0" smtClean="0"/>
              <a:t>Infrequent Relief</a:t>
            </a:r>
          </a:p>
          <a:p>
            <a:r>
              <a:rPr lang="en-US" sz="2400" dirty="0" smtClean="0"/>
              <a:t>Strains on Family</a:t>
            </a:r>
          </a:p>
          <a:p>
            <a:r>
              <a:rPr lang="en-US" sz="2400" dirty="0" smtClean="0"/>
              <a:t>Less Supportive Feedback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380999" y="1251679"/>
            <a:ext cx="9144000" cy="1371600"/>
          </a:xfrm>
        </p:spPr>
        <p:txBody>
          <a:bodyPr/>
          <a:lstStyle/>
          <a:p>
            <a:r>
              <a:rPr lang="en-US" sz="3200" dirty="0" smtClean="0"/>
              <a:t>Make It So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380999" y="3124200"/>
            <a:ext cx="8523157" cy="2895600"/>
          </a:xfrm>
        </p:spPr>
        <p:txBody>
          <a:bodyPr/>
          <a:lstStyle/>
          <a:p>
            <a:r>
              <a:rPr lang="en-US" sz="1800" dirty="0" smtClean="0"/>
              <a:t>Those who dream by night in the dusty recesses of their minds wake in the day to find that all was vanity; but the dreamers of the day are dangerous men, for they may act their dream with open eyes, and make it possible.  T. E. Lawrence</a:t>
            </a:r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278313" y="2344738"/>
            <a:ext cx="4999037" cy="1371600"/>
          </a:xfrm>
        </p:spPr>
        <p:txBody>
          <a:bodyPr/>
          <a:lstStyle/>
          <a:p>
            <a:r>
              <a:rPr lang="en-US" sz="2800" dirty="0" smtClean="0"/>
              <a:t>Questions </a:t>
            </a:r>
            <a:r>
              <a:rPr lang="en-US" sz="2800" dirty="0" smtClean="0"/>
              <a:t>/Comments/ abuse?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3"/>
              </a:rPr>
              <a:t>adatta@wsu.edu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4"/>
              </a:rPr>
              <a:t>avimanyu.datta@gmail.com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32771" name="Picture 2" descr="http://www.arch.wsu.edu/cmpositions/cmpositions_clip_image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0988" y="3998913"/>
            <a:ext cx="47402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Some Lessons Learned</a:t>
            </a:r>
          </a:p>
        </p:txBody>
      </p:sp>
      <p:pic>
        <p:nvPicPr>
          <p:cNvPr id="6147" name="Picture 2" descr="http://www.arch.wsu.edu/cmpositions/cmpositions_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0400"/>
            <a:ext cx="54578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715" y="1813810"/>
            <a:ext cx="81396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It is necessary to continuously challenge your comfort zones with an idea, or concept. 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“Whatever you do will be insignificant, but it is very important that you do it.” </a:t>
            </a:r>
            <a:r>
              <a:rPr lang="en-US" b="1" i="1" dirty="0" smtClean="0"/>
              <a:t>M.K. Gandhi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“Imagination is more important than knowledge.”</a:t>
            </a:r>
          </a:p>
          <a:p>
            <a:r>
              <a:rPr lang="en-US" b="1" dirty="0" smtClean="0"/>
              <a:t>				</a:t>
            </a:r>
            <a:r>
              <a:rPr lang="en-US" b="1" i="1" dirty="0" smtClean="0"/>
              <a:t>Albert Einstein</a:t>
            </a:r>
          </a:p>
          <a:p>
            <a:endParaRPr lang="en-US" b="1" i="1" dirty="0"/>
          </a:p>
          <a:p>
            <a:pPr>
              <a:buFont typeface="Wingdings" pitchFamily="2" charset="2"/>
              <a:buChar char="q"/>
            </a:pPr>
            <a:r>
              <a:rPr lang="en-US" b="1" i="1" dirty="0" smtClean="0"/>
              <a:t> </a:t>
            </a:r>
            <a:r>
              <a:rPr lang="en-US" b="1" dirty="0" smtClean="0"/>
              <a:t>Organizations need to run very fast to remain in their positions. 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804988" y="1466850"/>
            <a:ext cx="6081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Management Versus Leadership</a:t>
            </a:r>
          </a:p>
        </p:txBody>
      </p:sp>
      <p:pic>
        <p:nvPicPr>
          <p:cNvPr id="11267" name="Picture 2" descr="http://www.risesmart.com/risesmart/blog/wp-content/uploads/2008/09/leadership-rises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6320" y="2051050"/>
            <a:ext cx="3376885" cy="243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07975" y="2755900"/>
            <a:ext cx="52983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Plan, organize, direct, and control…</a:t>
            </a:r>
          </a:p>
          <a:p>
            <a:endParaRPr lang="en-US" dirty="0"/>
          </a:p>
          <a:p>
            <a:r>
              <a:rPr lang="en-US" b="1" dirty="0"/>
              <a:t>Versus</a:t>
            </a:r>
          </a:p>
          <a:p>
            <a:endParaRPr lang="en-US" dirty="0"/>
          </a:p>
          <a:p>
            <a:r>
              <a:rPr lang="en-US" dirty="0"/>
              <a:t>Having a vision and inspiring others to follow you in pursuing it…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9144000" cy="685800"/>
          </a:xfrm>
        </p:spPr>
        <p:txBody>
          <a:bodyPr/>
          <a:lstStyle/>
          <a:p>
            <a:r>
              <a:rPr lang="en-US" smtClean="0"/>
              <a:t>Discovering the Leader Within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25774" y="2251022"/>
            <a:ext cx="732394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/>
              <a:t> Understanding Leadership</a:t>
            </a:r>
            <a:r>
              <a:rPr lang="en-US" sz="2400" dirty="0"/>
              <a:t> </a:t>
            </a:r>
          </a:p>
          <a:p>
            <a:pPr>
              <a:buFont typeface="Arial" charset="0"/>
              <a:buChar char="•"/>
            </a:pPr>
            <a:r>
              <a:rPr lang="en-US" sz="2400" b="1" dirty="0"/>
              <a:t> Understanding Yourself</a:t>
            </a:r>
            <a:r>
              <a:rPr lang="en-US" sz="2400" dirty="0"/>
              <a:t> </a:t>
            </a:r>
          </a:p>
          <a:p>
            <a:pPr>
              <a:buFont typeface="Arial" charset="0"/>
              <a:buChar char="•"/>
            </a:pPr>
            <a:r>
              <a:rPr lang="en-US" sz="2400" b="1" dirty="0"/>
              <a:t> Shoring Up Weaknesses</a:t>
            </a:r>
          </a:p>
          <a:p>
            <a:pPr>
              <a:buFont typeface="Arial" charset="0"/>
              <a:buChar char="•"/>
            </a:pPr>
            <a:r>
              <a:rPr lang="en-US" sz="2400" b="1" dirty="0"/>
              <a:t> Visioning</a:t>
            </a:r>
          </a:p>
          <a:p>
            <a:pPr>
              <a:buFont typeface="Arial" charset="0"/>
              <a:buChar char="•"/>
            </a:pPr>
            <a:r>
              <a:rPr lang="en-US" sz="2400" b="1" dirty="0"/>
              <a:t> Vision Into Action</a:t>
            </a:r>
          </a:p>
          <a:p>
            <a:pPr>
              <a:buFont typeface="Arial" charset="0"/>
              <a:buChar char="•"/>
            </a:pPr>
            <a:r>
              <a:rPr lang="en-US" sz="2400" b="1" dirty="0"/>
              <a:t> Developing a Team</a:t>
            </a:r>
          </a:p>
          <a:p>
            <a:pPr>
              <a:buFont typeface="Arial" charset="0"/>
              <a:buChar char="•"/>
            </a:pPr>
            <a:r>
              <a:rPr lang="en-US" sz="2400" b="1" dirty="0"/>
              <a:t> Motivating Others</a:t>
            </a:r>
          </a:p>
          <a:p>
            <a:pPr>
              <a:buFont typeface="Arial" charset="0"/>
              <a:buChar char="•"/>
            </a:pPr>
            <a:endParaRPr lang="en-US" b="1" dirty="0"/>
          </a:p>
          <a:p>
            <a:pPr>
              <a:buFont typeface="Arial" charset="0"/>
              <a:buChar char="•"/>
            </a:pPr>
            <a:endParaRPr lang="en-US" b="1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04538" y="1219200"/>
            <a:ext cx="675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1" dirty="0" smtClean="0"/>
              <a:t>Critical Success factors for an Entrepreneurial Leader</a:t>
            </a:r>
            <a:endParaRPr lang="en-US" sz="2400" b="1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04538" y="2311401"/>
            <a:ext cx="84394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u="sng" dirty="0"/>
              <a:t>ATTITUDE!</a:t>
            </a:r>
          </a:p>
          <a:p>
            <a:pPr marL="342900" indent="-342900"/>
            <a:endParaRPr lang="en-US" sz="2400" b="1" u="sng" dirty="0"/>
          </a:p>
          <a:p>
            <a:pPr marL="342900" indent="-342900">
              <a:buFontTx/>
              <a:buChar char="•"/>
            </a:pPr>
            <a:r>
              <a:rPr lang="en-US" sz="2400" dirty="0"/>
              <a:t>Positive outlook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Have fun, and fun to be with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Draw people in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Problem solver, not problem finder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Analytical AND entrepreneurial</a:t>
            </a:r>
          </a:p>
          <a:p>
            <a:pPr marL="342900" indent="-342900">
              <a:buFontTx/>
              <a:buChar char="•"/>
            </a:pPr>
            <a:endParaRPr lang="en-US" sz="2400" dirty="0"/>
          </a:p>
          <a:p>
            <a:pPr marL="342900" indent="-342900"/>
            <a:r>
              <a:rPr lang="en-US" sz="2400" i="1" dirty="0">
                <a:solidFill>
                  <a:srgbClr val="FF0000"/>
                </a:solidFill>
              </a:rPr>
              <a:t>Everybody is smart and has drive,</a:t>
            </a:r>
          </a:p>
          <a:p>
            <a:pPr marL="342900" indent="-342900"/>
            <a:r>
              <a:rPr lang="en-US" sz="2400" i="1" dirty="0">
                <a:solidFill>
                  <a:srgbClr val="FF0000"/>
                </a:solidFill>
              </a:rPr>
              <a:t>but who are the leaders?</a:t>
            </a:r>
          </a:p>
          <a:p>
            <a:pPr marL="342900" indent="-342900"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314575" y="1119188"/>
            <a:ext cx="675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1"/>
              <a:t>Five Levels of Leadership:</a:t>
            </a:r>
            <a:endParaRPr lang="en-US" sz="2400" b="1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363913" y="2336800"/>
            <a:ext cx="45005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/>
              <a:t>5) Level 5 Executive</a:t>
            </a:r>
          </a:p>
          <a:p>
            <a:pPr marL="342900" indent="-342900"/>
            <a:endParaRPr lang="en-US" sz="2400" b="1"/>
          </a:p>
          <a:p>
            <a:pPr marL="342900" indent="-342900"/>
            <a:r>
              <a:rPr lang="en-US" sz="2400" b="1"/>
              <a:t>4) Effective Leader</a:t>
            </a:r>
          </a:p>
          <a:p>
            <a:pPr marL="342900" indent="-342900"/>
            <a:endParaRPr lang="en-US" sz="2400" b="1"/>
          </a:p>
          <a:p>
            <a:pPr marL="342900" indent="-342900"/>
            <a:r>
              <a:rPr lang="en-US" sz="2400" b="1"/>
              <a:t>3) Competent Manager</a:t>
            </a:r>
          </a:p>
          <a:p>
            <a:pPr marL="342900" indent="-342900"/>
            <a:endParaRPr lang="en-US" sz="2400" b="1"/>
          </a:p>
          <a:p>
            <a:pPr marL="342900" indent="-342900"/>
            <a:r>
              <a:rPr lang="en-US" sz="2400" b="1"/>
              <a:t>2) Contributing Team Member</a:t>
            </a:r>
          </a:p>
          <a:p>
            <a:pPr marL="342900" indent="-342900"/>
            <a:endParaRPr lang="en-US" sz="2400" b="1"/>
          </a:p>
          <a:p>
            <a:pPr marL="342900" indent="-342900"/>
            <a:r>
              <a:rPr lang="en-US" sz="2400" b="1"/>
              <a:t>1) Highly Capable Individual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888038" y="62484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Jim Collins, “Good to Great”</a:t>
            </a:r>
          </a:p>
        </p:txBody>
      </p:sp>
      <p:pic>
        <p:nvPicPr>
          <p:cNvPr id="16389" name="Picture 8" descr="http://g-ec2.images-amazon.com/images/G/01/ciu/a5/d0/d22c9833e7a017cb392e0110.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3200400"/>
            <a:ext cx="1946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933575" y="1143000"/>
            <a:ext cx="675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b="1"/>
              <a:t>Five Levels of Leadership:</a:t>
            </a:r>
            <a:endParaRPr lang="en-US" sz="2400" b="1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33588" y="2836863"/>
            <a:ext cx="59785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/>
              <a:t>1) Highly Capable Individual</a:t>
            </a:r>
          </a:p>
          <a:p>
            <a:pPr marL="342900" indent="-342900"/>
            <a:endParaRPr lang="en-US" sz="2400" b="1"/>
          </a:p>
          <a:p>
            <a:pPr marL="342900" indent="-342900"/>
            <a:r>
              <a:rPr lang="en-US" sz="2400"/>
              <a:t>Makes productive contributions through</a:t>
            </a:r>
          </a:p>
          <a:p>
            <a:pPr marL="342900" indent="-342900"/>
            <a:r>
              <a:rPr lang="en-US" sz="2400"/>
              <a:t>talent, knowledge, skills and good work</a:t>
            </a:r>
          </a:p>
          <a:p>
            <a:pPr marL="342900" indent="-342900"/>
            <a:r>
              <a:rPr lang="en-US" sz="2400"/>
              <a:t>habits.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888038" y="62484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Jim Collins, “Good to Great”</a:t>
            </a:r>
          </a:p>
        </p:txBody>
      </p:sp>
      <p:pic>
        <p:nvPicPr>
          <p:cNvPr id="17413" name="Picture 8" descr="http://g-ec2.images-amazon.com/images/G/01/ciu/a5/d0/d22c9833e7a017cb392e0110.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0"/>
            <a:ext cx="5746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0033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AAAD"/>
      </a:accent5>
      <a:accent6>
        <a:srgbClr val="00008A"/>
      </a:accent6>
      <a:hlink>
        <a:srgbClr val="009999"/>
      </a:hlink>
      <a:folHlink>
        <a:srgbClr val="33CC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1073</Words>
  <Application>Microsoft Office PowerPoint</Application>
  <PresentationFormat>On-screen Show (4:3)</PresentationFormat>
  <Paragraphs>217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Wingdings</vt:lpstr>
      <vt:lpstr>Default Design</vt:lpstr>
      <vt:lpstr>Entrepreneurial Management Versus Entrepreneurial Leadership</vt:lpstr>
      <vt:lpstr>Slide 2</vt:lpstr>
      <vt:lpstr>Some Lessons Learned</vt:lpstr>
      <vt:lpstr>Slide 4</vt:lpstr>
      <vt:lpstr>Slide 5</vt:lpstr>
      <vt:lpstr>Discovering the Leader Within</vt:lpstr>
      <vt:lpstr>Slide 7</vt:lpstr>
      <vt:lpstr>Slide 8</vt:lpstr>
      <vt:lpstr>Slide 9</vt:lpstr>
      <vt:lpstr>Slide 10</vt:lpstr>
      <vt:lpstr>Slide 11</vt:lpstr>
      <vt:lpstr>Slide 12</vt:lpstr>
      <vt:lpstr>Slide 13</vt:lpstr>
      <vt:lpstr>Great Leaders</vt:lpstr>
      <vt:lpstr>Great Entrepreneurs</vt:lpstr>
      <vt:lpstr>Wikipedia:  What is entrepreneurship?</vt:lpstr>
      <vt:lpstr>What does it mean to be an entrepreneur?</vt:lpstr>
      <vt:lpstr>Characteristics of an Entrepreneur</vt:lpstr>
      <vt:lpstr>Need For Sustained, Successful Innovation, and Subsequent Commercialization</vt:lpstr>
      <vt:lpstr>Does the MBA Kill Innovation?</vt:lpstr>
      <vt:lpstr>Slide 21</vt:lpstr>
      <vt:lpstr>Slide 22</vt:lpstr>
      <vt:lpstr>Costs of Leadership</vt:lpstr>
      <vt:lpstr>Make It So </vt:lpstr>
      <vt:lpstr>Questions /Comments/ abuse? adatta@wsu.edu avimanyu.datta@gmail.com </vt:lpstr>
    </vt:vector>
  </TitlesOfParts>
  <Company>Washington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Avimanyu Datta</cp:lastModifiedBy>
  <cp:revision>170</cp:revision>
  <dcterms:created xsi:type="dcterms:W3CDTF">2001-10-04T20:08:10Z</dcterms:created>
  <dcterms:modified xsi:type="dcterms:W3CDTF">2010-08-21T22:34:26Z</dcterms:modified>
</cp:coreProperties>
</file>