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5C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Realities and Expectations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Avimanyu Datta</a:t>
            </a:r>
          </a:p>
          <a:p>
            <a:r>
              <a:rPr lang="en-US" b="1" dirty="0" smtClean="0"/>
              <a:t>Doctoral Candidate, College of Business, Washington State University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Costs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1660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Job Insecurity: One wrong decision, one misjudgment and leaders are held responsible. Football coaches, CEOs have very short lives. 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Less Freedom of </a:t>
            </a:r>
            <a:r>
              <a:rPr lang="en-US" sz="3200" dirty="0" smtClean="0"/>
              <a:t>Expression: Must be tight lipped all the time. Thinking aloud has its consequences.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Infrequent Relief</a:t>
            </a:r>
          </a:p>
          <a:p>
            <a:r>
              <a:rPr lang="en-US" sz="3200" dirty="0" smtClean="0"/>
              <a:t>Strains on </a:t>
            </a:r>
            <a:r>
              <a:rPr lang="en-US" sz="3200" dirty="0" smtClean="0"/>
              <a:t>Family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Less Supportive </a:t>
            </a:r>
            <a:r>
              <a:rPr lang="en-US" sz="3200" dirty="0" smtClean="0"/>
              <a:t>Feedback: Honest appraisal will be hard to come by. 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3886200"/>
            <a:ext cx="3505200" cy="13716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67200" y="3810000"/>
            <a:ext cx="403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While Others have long weekends with families you will plan the future of your organization. </a:t>
            </a:r>
            <a:endParaRPr lang="en-U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399032"/>
          </a:xfrm>
        </p:spPr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7494"/>
            <a:ext cx="9448800" cy="7993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 Organizations are Changing?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40408"/>
          </a:xfrm>
        </p:spPr>
        <p:txBody>
          <a:bodyPr/>
          <a:lstStyle/>
          <a:p>
            <a:r>
              <a:rPr lang="en-US" dirty="0" smtClean="0"/>
              <a:t>From Hierarchies to Customer Focus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105400" y="2133600"/>
            <a:ext cx="4038600" cy="2667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Disposal of Authority from Hierarchies to customer centric 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Companies that were organized around Pyramids structure around customer expectations. 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0" y="2133600"/>
            <a:ext cx="3962400" cy="26670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Organizations Owned and Controlled the Business and Product Lines</a:t>
            </a:r>
          </a:p>
          <a:p>
            <a:pPr marL="228600" indent="-228600"/>
            <a:endParaRPr lang="en-US" b="1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Efficiency was a function of  production and sales. </a:t>
            </a:r>
          </a:p>
          <a:p>
            <a:endParaRPr lang="en-US" b="1" dirty="0"/>
          </a:p>
        </p:txBody>
      </p:sp>
      <p:sp>
        <p:nvSpPr>
          <p:cNvPr id="7" name="Pentagon 6"/>
          <p:cNvSpPr/>
          <p:nvPr/>
        </p:nvSpPr>
        <p:spPr>
          <a:xfrm>
            <a:off x="3962400" y="2895600"/>
            <a:ext cx="1143000" cy="685800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Up Arrow Callout 8"/>
          <p:cNvSpPr/>
          <p:nvPr/>
        </p:nvSpPr>
        <p:spPr>
          <a:xfrm>
            <a:off x="654423" y="3769659"/>
            <a:ext cx="7848600" cy="3048000"/>
          </a:xfrm>
          <a:prstGeom prst="upArrowCallou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Products became more complex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Customers became more demanding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Customer have more options (globalization and Competition)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Demand for Customization at lower prices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Lowered Exit Barriers 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1586753"/>
            <a:ext cx="3886200" cy="53340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Past 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181600" y="1600200"/>
            <a:ext cx="3886200" cy="5334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Present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2790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How</a:t>
            </a:r>
            <a:r>
              <a:rPr lang="en-US" sz="3600" dirty="0" smtClean="0"/>
              <a:t> Organizations are Changing?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572000"/>
          </a:xfrm>
        </p:spPr>
        <p:txBody>
          <a:bodyPr/>
          <a:lstStyle/>
          <a:p>
            <a:r>
              <a:rPr lang="en-US" dirty="0" smtClean="0"/>
              <a:t>Changing careers and Employee relations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105400" y="1752600"/>
            <a:ext cx="4038600" cy="3708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Ad-hoc Organizations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Job Description according to varying needs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Flexible Work hours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More entrepreneurial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Dictated by Customer Demands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High Attrition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Job location </a:t>
            </a:r>
            <a:r>
              <a:rPr lang="en-US" b="1" dirty="0" smtClean="0">
                <a:sym typeface="Wingdings" pitchFamily="2" charset="2"/>
              </a:rPr>
              <a:t> Anywhere: Hotel, airplanes, </a:t>
            </a:r>
            <a:r>
              <a:rPr lang="en-US" b="1" dirty="0" err="1" smtClean="0">
                <a:sym typeface="Wingdings" pitchFamily="2" charset="2"/>
              </a:rPr>
              <a:t>coffeeshops</a:t>
            </a:r>
            <a:endParaRPr lang="en-US" b="1" dirty="0" smtClean="0"/>
          </a:p>
          <a:p>
            <a:pPr marL="282575" indent="-282575"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3962400" cy="3810000"/>
          </a:xfrm>
          <a:prstGeom prst="round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Arial" pitchFamily="34" charset="0"/>
              <a:buChar char="•"/>
            </a:pPr>
            <a:endParaRPr lang="en-US" b="1" dirty="0" smtClean="0"/>
          </a:p>
          <a:p>
            <a:pPr marL="228600" indent="-228600">
              <a:buFont typeface="Arial" pitchFamily="34" charset="0"/>
              <a:buChar char="•"/>
            </a:pPr>
            <a:endParaRPr lang="en-US" b="1" dirty="0" smtClean="0"/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Tradition Business Structures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Job descriptions was around designation.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Fixed Work Hours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Focus on a  particular job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Employees were dictated by designation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Stable Jobs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b="1" dirty="0" smtClean="0"/>
              <a:t>Definite Job location (Office, Customer Site etc)</a:t>
            </a:r>
          </a:p>
          <a:p>
            <a:pPr marL="228600" indent="-228600"/>
            <a:endParaRPr lang="en-US" b="1" dirty="0" smtClean="0"/>
          </a:p>
          <a:p>
            <a:endParaRPr lang="en-US" b="1" dirty="0"/>
          </a:p>
        </p:txBody>
      </p:sp>
      <p:sp>
        <p:nvSpPr>
          <p:cNvPr id="6" name="Pentagon 5"/>
          <p:cNvSpPr/>
          <p:nvPr/>
        </p:nvSpPr>
        <p:spPr>
          <a:xfrm>
            <a:off x="3962400" y="3352800"/>
            <a:ext cx="1143000" cy="685800"/>
          </a:xfrm>
          <a:prstGeom prst="homePlate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Up Arrow Callout 6"/>
          <p:cNvSpPr/>
          <p:nvPr/>
        </p:nvSpPr>
        <p:spPr>
          <a:xfrm>
            <a:off x="1676400" y="4760259"/>
            <a:ext cx="5715000" cy="2097741"/>
          </a:xfrm>
          <a:prstGeom prst="upArrowCallou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Customer Demands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Networks</a:t>
            </a:r>
          </a:p>
          <a:p>
            <a:pPr marL="282575" indent="-282575">
              <a:buFont typeface="Arial" pitchFamily="34" charset="0"/>
              <a:buChar char="•"/>
            </a:pPr>
            <a:r>
              <a:rPr lang="en-US" b="1" dirty="0" smtClean="0"/>
              <a:t>Working across Time Differences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0" y="1358153"/>
            <a:ext cx="3886200" cy="318247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Past 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5181600" y="1371600"/>
            <a:ext cx="3886200" cy="381000"/>
          </a:xfrm>
          <a:prstGeom prst="round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Present 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mean for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Decentralization</a:t>
            </a:r>
          </a:p>
          <a:p>
            <a:pPr lvl="1"/>
            <a:r>
              <a:rPr lang="en-US" dirty="0" smtClean="0"/>
              <a:t>To accommodate the needs for flexibility and rapid reactions to customer demands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Leadership Skills</a:t>
            </a:r>
          </a:p>
          <a:p>
            <a:pPr lvl="1"/>
            <a:r>
              <a:rPr lang="en-US" dirty="0" smtClean="0"/>
              <a:t>Understanding  of complex issues surrounding coordination</a:t>
            </a:r>
          </a:p>
          <a:p>
            <a:pPr lvl="1"/>
            <a:r>
              <a:rPr lang="en-US" dirty="0" smtClean="0"/>
              <a:t>Continuously rearrange work routine, commutation pattern  and performance standards</a:t>
            </a:r>
          </a:p>
          <a:p>
            <a:pPr lvl="1"/>
            <a:r>
              <a:rPr lang="en-US" dirty="0" smtClean="0"/>
              <a:t>Less Concern with supervision and managing upwards as opposed to customer benefit.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Changes mean for leadership?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Destruction of command and control</a:t>
            </a:r>
          </a:p>
          <a:p>
            <a:pPr lvl="1"/>
            <a:r>
              <a:rPr lang="en-US" dirty="0" smtClean="0"/>
              <a:t>Command and Control is no longer valid. </a:t>
            </a:r>
          </a:p>
          <a:p>
            <a:pPr lvl="1"/>
            <a:r>
              <a:rPr lang="en-US" dirty="0" smtClean="0"/>
              <a:t>Leadership is more about influence rather than authority </a:t>
            </a:r>
          </a:p>
          <a:p>
            <a:pPr lvl="1"/>
            <a:r>
              <a:rPr lang="en-US" dirty="0" smtClean="0"/>
              <a:t>Growth of alliances leads to effectiveness through relationships. </a:t>
            </a:r>
          </a:p>
          <a:p>
            <a:pPr lvl="1"/>
            <a:r>
              <a:rPr lang="en-US" dirty="0" smtClean="0"/>
              <a:t>Job Descriptions are less clear</a:t>
            </a:r>
          </a:p>
          <a:p>
            <a:r>
              <a:rPr lang="en-US" dirty="0" smtClean="0"/>
              <a:t>Change of authority</a:t>
            </a:r>
          </a:p>
          <a:p>
            <a:pPr lvl="1"/>
            <a:r>
              <a:rPr lang="en-US" dirty="0" smtClean="0"/>
              <a:t>No cradle to grave job security</a:t>
            </a:r>
          </a:p>
          <a:p>
            <a:pPr lvl="1"/>
            <a:r>
              <a:rPr lang="en-US" dirty="0" smtClean="0"/>
              <a:t>Employees today are less loyal to organizations and authority</a:t>
            </a:r>
          </a:p>
          <a:p>
            <a:pPr lvl="1"/>
            <a:r>
              <a:rPr lang="en-US" dirty="0" smtClean="0"/>
              <a:t>Managing like boss will only backfire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517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Expanding views and Images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460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Seven Common View of Leadership (facts and fiction)</a:t>
            </a:r>
          </a:p>
          <a:p>
            <a:pPr lvl="1"/>
            <a:r>
              <a:rPr lang="en-US" sz="2900" b="1" dirty="0" smtClean="0"/>
              <a:t>The Genetic View</a:t>
            </a:r>
          </a:p>
          <a:p>
            <a:pPr lvl="2"/>
            <a:r>
              <a:rPr lang="en-US" sz="2900" dirty="0" smtClean="0"/>
              <a:t>The genetic view: people are born leaders and those who don’t have it in the genes cannot be taught. </a:t>
            </a:r>
          </a:p>
          <a:p>
            <a:pPr lvl="2">
              <a:buNone/>
            </a:pPr>
            <a:endParaRPr lang="en-US" sz="2900" dirty="0" smtClean="0"/>
          </a:p>
          <a:p>
            <a:pPr lvl="1"/>
            <a:r>
              <a:rPr lang="en-US" sz="2900" b="1" dirty="0" smtClean="0"/>
              <a:t>The learned view</a:t>
            </a:r>
          </a:p>
          <a:p>
            <a:pPr lvl="2"/>
            <a:r>
              <a:rPr lang="en-US" sz="2900" dirty="0" smtClean="0"/>
              <a:t>By studying and practicing one can be an effective </a:t>
            </a:r>
            <a:r>
              <a:rPr lang="en-US" sz="2900" dirty="0" smtClean="0"/>
              <a:t>leader. Opposite to the genetic view</a:t>
            </a:r>
            <a:endParaRPr lang="en-US" sz="2900" dirty="0" smtClean="0"/>
          </a:p>
          <a:p>
            <a:pPr lvl="2">
              <a:buNone/>
            </a:pPr>
            <a:endParaRPr lang="en-US" sz="2900" dirty="0" smtClean="0"/>
          </a:p>
          <a:p>
            <a:pPr lvl="1"/>
            <a:r>
              <a:rPr lang="en-US" sz="2900" b="1" dirty="0" smtClean="0"/>
              <a:t>The heroic view</a:t>
            </a:r>
          </a:p>
          <a:p>
            <a:pPr lvl="2"/>
            <a:r>
              <a:rPr lang="en-US" sz="2900" dirty="0" smtClean="0"/>
              <a:t>Strong individuals who perform courageous benevolent feats. </a:t>
            </a:r>
          </a:p>
          <a:p>
            <a:pPr lvl="2">
              <a:buNone/>
            </a:pPr>
            <a:endParaRPr lang="en-US" sz="2900" dirty="0" smtClean="0"/>
          </a:p>
          <a:p>
            <a:pPr lvl="1"/>
            <a:r>
              <a:rPr lang="en-US" sz="2900" b="1" dirty="0" smtClean="0"/>
              <a:t>The top only view</a:t>
            </a:r>
          </a:p>
          <a:p>
            <a:pPr lvl="2"/>
            <a:r>
              <a:rPr lang="en-US" sz="2900" dirty="0" smtClean="0"/>
              <a:t>Leadership happens only at the top or closer to top management. Everyone else “just follows orders”. </a:t>
            </a:r>
            <a:endParaRPr lang="en-US" sz="2900" dirty="0" smtClean="0"/>
          </a:p>
          <a:p>
            <a:pPr lvl="2">
              <a:buNone/>
            </a:pPr>
            <a:endParaRPr lang="en-US" sz="2900" dirty="0" smtClean="0"/>
          </a:p>
          <a:p>
            <a:pPr lvl="2"/>
            <a:r>
              <a:rPr lang="en-US" sz="2900" dirty="0" smtClean="0"/>
              <a:t>Reality: most revolutionary leaders actually did not have it in their genes, not did they read any books or belonged to the upper echelons of the society. </a:t>
            </a:r>
          </a:p>
          <a:p>
            <a:pPr lvl="1"/>
            <a:endParaRPr lang="en-US" sz="2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279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Expanding views and Images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Seven Common View of Leadership (facts and fiction</a:t>
            </a:r>
            <a:r>
              <a:rPr lang="en-US" dirty="0" smtClean="0"/>
              <a:t>)…Continued</a:t>
            </a:r>
          </a:p>
          <a:p>
            <a:pPr lvl="1"/>
            <a:r>
              <a:rPr lang="en-US" b="1" dirty="0" smtClean="0"/>
              <a:t>The social Script </a:t>
            </a:r>
            <a:r>
              <a:rPr lang="en-US" b="1" dirty="0" smtClean="0"/>
              <a:t>View</a:t>
            </a:r>
          </a:p>
          <a:p>
            <a:pPr lvl="2"/>
            <a:r>
              <a:rPr lang="en-US" dirty="0" smtClean="0"/>
              <a:t>One gets asked to be a leader and he should be thankful. </a:t>
            </a:r>
            <a:endParaRPr lang="en-US" dirty="0" smtClean="0"/>
          </a:p>
          <a:p>
            <a:pPr lvl="1"/>
            <a:r>
              <a:rPr lang="en-US" b="1" dirty="0" smtClean="0"/>
              <a:t>The Position </a:t>
            </a:r>
            <a:r>
              <a:rPr lang="en-US" b="1" dirty="0" smtClean="0"/>
              <a:t>View</a:t>
            </a:r>
          </a:p>
          <a:p>
            <a:pPr lvl="2"/>
            <a:r>
              <a:rPr lang="en-US" dirty="0" smtClean="0"/>
              <a:t>If the position title says so. “Head of…”, “Director of …”, “VP of….”. </a:t>
            </a:r>
            <a:endParaRPr lang="en-US" dirty="0" smtClean="0"/>
          </a:p>
          <a:p>
            <a:pPr lvl="1"/>
            <a:r>
              <a:rPr lang="en-US" b="1" dirty="0" smtClean="0"/>
              <a:t>The calling </a:t>
            </a:r>
            <a:r>
              <a:rPr lang="en-US" b="1" dirty="0" smtClean="0"/>
              <a:t>view</a:t>
            </a:r>
          </a:p>
          <a:p>
            <a:pPr lvl="2"/>
            <a:r>
              <a:rPr lang="en-US" dirty="0" smtClean="0"/>
              <a:t>Deep sense of mission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NOTE: the views are not always Mutually exclusive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07008"/>
          </a:xfrm>
        </p:spPr>
        <p:txBody>
          <a:bodyPr/>
          <a:lstStyle/>
          <a:p>
            <a:r>
              <a:rPr lang="en-US" dirty="0" smtClean="0"/>
              <a:t>Which of the Views do you find appealing?</a:t>
            </a:r>
          </a:p>
          <a:p>
            <a:r>
              <a:rPr lang="en-US" dirty="0" smtClean="0"/>
              <a:t>Which are disagreeable to you?</a:t>
            </a:r>
          </a:p>
          <a:p>
            <a:r>
              <a:rPr lang="en-US" dirty="0" smtClean="0"/>
              <a:t>Have you been conscious of your own leadership view?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of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Visibility: All eyes on you. 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Public Duties: Shrinking them inviting consequences. Saying “NO” in many cultures is an act of rudeness and arrogance. </a:t>
            </a:r>
          </a:p>
          <a:p>
            <a:endParaRPr lang="en-US" sz="3200" dirty="0" smtClean="0"/>
          </a:p>
          <a:p>
            <a:r>
              <a:rPr lang="en-US" sz="3200" dirty="0" smtClean="0"/>
              <a:t>Separation:  </a:t>
            </a:r>
            <a:r>
              <a:rPr lang="en-US" sz="3200" dirty="0" smtClean="0"/>
              <a:t>(Not one of the gang</a:t>
            </a:r>
            <a:r>
              <a:rPr lang="en-US" sz="3200" dirty="0" smtClean="0"/>
              <a:t>). You will loose good friends. The former peer group disappears. </a:t>
            </a:r>
          </a:p>
          <a:p>
            <a:endParaRPr lang="en-US" sz="3200" dirty="0" smtClean="0"/>
          </a:p>
          <a:p>
            <a:r>
              <a:rPr lang="en-US" sz="3200" dirty="0" smtClean="0"/>
              <a:t>Caretaking and Emotional </a:t>
            </a:r>
            <a:r>
              <a:rPr lang="en-US" sz="3200" dirty="0" smtClean="0"/>
              <a:t>Strain:  Hard decisions. </a:t>
            </a:r>
          </a:p>
          <a:p>
            <a:endParaRPr lang="en-US" sz="3200" dirty="0" smtClean="0"/>
          </a:p>
          <a:p>
            <a:r>
              <a:rPr lang="en-US" sz="3200" dirty="0" smtClean="0"/>
              <a:t>Stamina: strains you of your energy. Long meetings, endless complains, Loss of family time etc. 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675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Verve</vt:lpstr>
      <vt:lpstr>Realities and Expectations </vt:lpstr>
      <vt:lpstr>How Organizations are Changing?</vt:lpstr>
      <vt:lpstr>How Organizations are Changing?</vt:lpstr>
      <vt:lpstr>What Changes mean for leadership?</vt:lpstr>
      <vt:lpstr>What Changes mean for leadership?</vt:lpstr>
      <vt:lpstr>Expanding views and Images of leadership</vt:lpstr>
      <vt:lpstr>Expanding views and Images of leadership</vt:lpstr>
      <vt:lpstr>Class Questions</vt:lpstr>
      <vt:lpstr>Costs of Leadership</vt:lpstr>
      <vt:lpstr>Costs of Leadership</vt:lpstr>
      <vt:lpstr>QUESTIONS? COMMENTS?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Realities and Expectations </dc:title>
  <dc:creator>Avimanyu Datta</dc:creator>
  <cp:lastModifiedBy>Avimanyu Datta</cp:lastModifiedBy>
  <cp:revision>21</cp:revision>
  <dcterms:created xsi:type="dcterms:W3CDTF">2006-08-16T00:00:00Z</dcterms:created>
  <dcterms:modified xsi:type="dcterms:W3CDTF">2010-09-13T02:33:03Z</dcterms:modified>
</cp:coreProperties>
</file>