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5" r:id="rId18"/>
    <p:sldId id="276" r:id="rId19"/>
    <p:sldId id="277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8" r:id="rId35"/>
    <p:sldId id="29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00025"/>
            <a:ext cx="8229600" cy="55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73163"/>
            <a:ext cx="4038600" cy="5314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3163"/>
            <a:ext cx="4038600" cy="5314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9-</a:t>
            </a:r>
            <a:fld id="{C1C99576-0557-421B-8923-B8F51016EF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Leadership and Personal Values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Avimanyu Datta,</a:t>
            </a:r>
          </a:p>
          <a:p>
            <a:r>
              <a:rPr lang="en-US" dirty="0" smtClean="0"/>
              <a:t>College of Business, </a:t>
            </a:r>
          </a:p>
          <a:p>
            <a:r>
              <a:rPr lang="en-US" dirty="0" smtClean="0"/>
              <a:t>Washington State University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3F3B3429-972B-44C2-95F2-9AA48D6ED0AF}" type="slidenum">
              <a:rPr lang="en-US"/>
              <a:pPr/>
              <a:t>10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Values</a:t>
            </a:r>
            <a:r>
              <a:rPr lang="en-US" sz="320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Watson also said that IBM was successful because of three core values:</a:t>
            </a:r>
          </a:p>
          <a:p>
            <a:pPr lvl="1"/>
            <a:r>
              <a:rPr lang="en-US" dirty="0"/>
              <a:t>Respecting the individual </a:t>
            </a:r>
          </a:p>
          <a:p>
            <a:pPr lvl="1"/>
            <a:r>
              <a:rPr lang="en-US" dirty="0"/>
              <a:t>Giving the best customer service </a:t>
            </a:r>
          </a:p>
          <a:p>
            <a:pPr lvl="1"/>
            <a:r>
              <a:rPr lang="en-US" dirty="0"/>
              <a:t>Performing every job with excellence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0009CE5C-0E8D-4598-B7F7-211679D9887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8229600" cy="558800"/>
          </a:xfrm>
        </p:spPr>
        <p:txBody>
          <a:bodyPr>
            <a:normAutofit fontScale="90000"/>
          </a:bodyPr>
          <a:lstStyle/>
          <a:p>
            <a:r>
              <a:rPr lang="en-US" dirty="0"/>
              <a:t>Values and the Importance of Courage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5999"/>
            <a:ext cx="8305800" cy="4202113"/>
          </a:xfrm>
        </p:spPr>
        <p:txBody>
          <a:bodyPr/>
          <a:lstStyle/>
          <a:p>
            <a:r>
              <a:rPr lang="en-US" b="1" dirty="0"/>
              <a:t>Values in the </a:t>
            </a:r>
            <a:r>
              <a:rPr lang="en-US" b="1" dirty="0" smtClean="0"/>
              <a:t>a </a:t>
            </a:r>
            <a:r>
              <a:rPr lang="en-US" b="1" dirty="0"/>
              <a:t>workplace: </a:t>
            </a:r>
          </a:p>
          <a:p>
            <a:pPr lvl="1"/>
            <a:r>
              <a:rPr lang="en-US" dirty="0"/>
              <a:t>Honesty</a:t>
            </a:r>
          </a:p>
          <a:p>
            <a:pPr lvl="1"/>
            <a:r>
              <a:rPr lang="en-US" dirty="0"/>
              <a:t>Respect</a:t>
            </a:r>
          </a:p>
          <a:p>
            <a:pPr lvl="1"/>
            <a:r>
              <a:rPr lang="en-US" dirty="0"/>
              <a:t>Service</a:t>
            </a:r>
          </a:p>
          <a:p>
            <a:pPr lvl="1"/>
            <a:r>
              <a:rPr lang="en-US" dirty="0"/>
              <a:t>Excellence </a:t>
            </a:r>
          </a:p>
          <a:p>
            <a:pPr lvl="1"/>
            <a:r>
              <a:rPr lang="en-US" dirty="0"/>
              <a:t>Integrity </a:t>
            </a:r>
          </a:p>
          <a:p>
            <a:endParaRPr lang="en-US" dirty="0"/>
          </a:p>
        </p:txBody>
      </p:sp>
      <p:pic>
        <p:nvPicPr>
          <p:cNvPr id="19460" name="Picture 4" descr="j0198133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72200" y="3429000"/>
            <a:ext cx="2038350" cy="2333625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6069F794-438D-4AF1-A2F9-C820690171DC}" type="slidenum">
              <a:rPr lang="en-US"/>
              <a:pPr/>
              <a:t>12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558800"/>
          </a:xfrm>
        </p:spPr>
        <p:txBody>
          <a:bodyPr>
            <a:normAutofit fontScale="90000"/>
          </a:bodyPr>
          <a:lstStyle/>
          <a:p>
            <a:r>
              <a:rPr lang="en-US" dirty="0"/>
              <a:t>Values and the Importance of Courage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599"/>
            <a:ext cx="8305800" cy="4735513"/>
          </a:xfrm>
        </p:spPr>
        <p:txBody>
          <a:bodyPr/>
          <a:lstStyle/>
          <a:p>
            <a:r>
              <a:rPr lang="en-US" b="1" dirty="0"/>
              <a:t>When people define character:</a:t>
            </a:r>
          </a:p>
          <a:p>
            <a:pPr lvl="1"/>
            <a:r>
              <a:rPr lang="en-US" dirty="0"/>
              <a:t>What they say is important</a:t>
            </a:r>
          </a:p>
          <a:p>
            <a:pPr lvl="1"/>
            <a:r>
              <a:rPr lang="en-US" dirty="0"/>
              <a:t>What they do is more important</a:t>
            </a:r>
          </a:p>
          <a:p>
            <a:pPr lvl="1"/>
            <a:r>
              <a:rPr lang="en-US" dirty="0"/>
              <a:t>What they sacrifice for is most important</a:t>
            </a:r>
          </a:p>
          <a:p>
            <a:r>
              <a:rPr lang="en-US" dirty="0"/>
              <a:t>In its highest form, character is based on a value system that is </a:t>
            </a:r>
            <a:r>
              <a:rPr lang="en-US" i="1" dirty="0"/>
              <a:t>known, cherished, stated, lived, </a:t>
            </a:r>
            <a:r>
              <a:rPr lang="en-US" dirty="0"/>
              <a:t>and</a:t>
            </a:r>
            <a:r>
              <a:rPr lang="en-US" i="1" dirty="0"/>
              <a:t> lived habitually</a:t>
            </a:r>
          </a:p>
          <a:p>
            <a:r>
              <a:rPr lang="en-US" dirty="0"/>
              <a:t>The highest form of living by one’s values is caring to the point of personal sacrifice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1A4560FA-5408-48E9-A669-5379A2EBE751}" type="slidenum">
              <a:rPr lang="en-US"/>
              <a:pPr/>
              <a:t>13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Values and the Importance of Courage</a:t>
            </a:r>
            <a:r>
              <a:rPr lang="en-US" sz="320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/>
              <a:t>Character and leading by values require courage:</a:t>
            </a:r>
          </a:p>
          <a:p>
            <a:pPr lvl="1"/>
            <a:r>
              <a:rPr lang="en-US"/>
              <a:t>Philosopher-psychologist Rollo May explains the importance of courage:</a:t>
            </a:r>
          </a:p>
          <a:p>
            <a:pPr lvl="2"/>
            <a:r>
              <a:rPr lang="en-US"/>
              <a:t>Courage is the foundation that underlies and gives reality to all other virtues and values</a:t>
            </a:r>
          </a:p>
          <a:p>
            <a:pPr lvl="2"/>
            <a:r>
              <a:rPr lang="en-US"/>
              <a:t>Without courage, love pales into dependency and fidelity becomes conformism</a:t>
            </a:r>
          </a:p>
          <a:p>
            <a:r>
              <a:rPr lang="en-US" b="1"/>
              <a:t>“Courage” comes from the French word coeur meaning “heart”</a:t>
            </a:r>
          </a:p>
          <a:p>
            <a:pPr lvl="2"/>
            <a:r>
              <a:rPr lang="en-US"/>
              <a:t>It makes possible all the psychological virtues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F6F8FC25-E184-4FEE-AB5E-227A25F92AEF}" type="slidenum">
              <a:rPr lang="en-US"/>
              <a:pPr/>
              <a:t>14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558800"/>
          </a:xfrm>
        </p:spPr>
        <p:txBody>
          <a:bodyPr>
            <a:normAutofit fontScale="90000"/>
          </a:bodyPr>
          <a:lstStyle/>
          <a:p>
            <a:r>
              <a:rPr lang="en-US" dirty="0"/>
              <a:t>Values and the Importance of Courage</a:t>
            </a:r>
            <a:r>
              <a:rPr lang="en-US" sz="3200" dirty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799"/>
            <a:ext cx="8229600" cy="5040313"/>
          </a:xfrm>
        </p:spPr>
        <p:txBody>
          <a:bodyPr/>
          <a:lstStyle/>
          <a:p>
            <a:r>
              <a:rPr lang="en-US" b="1" dirty="0"/>
              <a:t>Leadership situations are characterized by:</a:t>
            </a:r>
          </a:p>
          <a:p>
            <a:pPr lvl="1"/>
            <a:r>
              <a:rPr lang="en-US" dirty="0"/>
              <a:t>Ambiguity</a:t>
            </a:r>
          </a:p>
          <a:p>
            <a:pPr lvl="1"/>
            <a:r>
              <a:rPr lang="en-US" dirty="0"/>
              <a:t>Uncertainty</a:t>
            </a:r>
          </a:p>
          <a:p>
            <a:pPr lvl="1"/>
            <a:r>
              <a:rPr lang="en-US" dirty="0"/>
              <a:t>Danger </a:t>
            </a:r>
          </a:p>
          <a:p>
            <a:r>
              <a:rPr lang="en-US" dirty="0"/>
              <a:t>Leaders must act in spite </a:t>
            </a:r>
            <a:br>
              <a:rPr lang="en-US" dirty="0"/>
            </a:br>
            <a:r>
              <a:rPr lang="en-US" dirty="0"/>
              <a:t>of these factors </a:t>
            </a:r>
          </a:p>
          <a:p>
            <a:r>
              <a:rPr lang="en-US" dirty="0"/>
              <a:t>Leadership requires courage </a:t>
            </a:r>
            <a:br>
              <a:rPr lang="en-US" dirty="0"/>
            </a:br>
            <a:r>
              <a:rPr lang="en-US" dirty="0"/>
              <a:t>to act and live by one’s convictions</a:t>
            </a:r>
          </a:p>
        </p:txBody>
      </p:sp>
      <p:pic>
        <p:nvPicPr>
          <p:cNvPr id="21513" name="Picture 9" descr="C:\Program Files\Common Files\Microsoft Shared\Clipart\cagcat50\BD0529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209800"/>
            <a:ext cx="2362200" cy="2192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22A584CD-29B0-4A05-816F-C9C336AB8224}" type="slidenum">
              <a:rPr lang="en-US"/>
              <a:pPr/>
              <a:t>15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/>
          <a:lstStyle/>
          <a:p>
            <a:r>
              <a:rPr lang="en-US" dirty="0"/>
              <a:t>Power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07008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Italian diplomat and political writer </a:t>
            </a:r>
            <a:r>
              <a:rPr lang="en-US" b="1" dirty="0" err="1"/>
              <a:t>Niccolo</a:t>
            </a:r>
            <a:r>
              <a:rPr lang="en-US" b="1" dirty="0"/>
              <a:t> Machiavelli believed:</a:t>
            </a:r>
          </a:p>
          <a:p>
            <a:pPr lvl="1"/>
            <a:r>
              <a:rPr lang="en-US" dirty="0"/>
              <a:t>The best individuals adapt to market forces and become masters of manipulative relations </a:t>
            </a:r>
          </a:p>
          <a:p>
            <a:pPr lvl="1"/>
            <a:r>
              <a:rPr lang="en-US" dirty="0"/>
              <a:t>Flattery, deceit, and murder may be necessary to win and retain power</a:t>
            </a:r>
          </a:p>
          <a:p>
            <a:pPr lvl="1"/>
            <a:r>
              <a:rPr lang="en-US" dirty="0"/>
              <a:t>People should never cultivate private virtues that in public life would prove political suicide</a:t>
            </a:r>
          </a:p>
          <a:p>
            <a:pPr lvl="1"/>
            <a:r>
              <a:rPr lang="en-US" dirty="0"/>
              <a:t>People should develop vices if helpful to one’s rule </a:t>
            </a:r>
          </a:p>
          <a:p>
            <a:pPr lvl="1"/>
            <a:r>
              <a:rPr lang="en-US" i="1" dirty="0"/>
              <a:t>Ends justify means</a:t>
            </a:r>
            <a:r>
              <a:rPr lang="en-US" dirty="0"/>
              <a:t> and </a:t>
            </a:r>
            <a:r>
              <a:rPr lang="en-US" i="1" dirty="0"/>
              <a:t>might makes right</a:t>
            </a:r>
          </a:p>
          <a:p>
            <a:pPr lvl="1"/>
            <a:endParaRPr lang="en-US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AE1B72D2-8A21-4E44-A07A-88C8ADD5C20B}" type="slidenum">
              <a:rPr lang="en-US"/>
              <a:pPr/>
              <a:t>16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Personal Integrity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German philosopher Friedrich Nietzsche believed: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Human resoluteness, born of independent judgment, was the highest </a:t>
            </a:r>
            <a:r>
              <a:rPr lang="en-US" dirty="0" smtClean="0"/>
              <a:t>good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Individuals should be independent in thought and strong in </a:t>
            </a:r>
            <a:r>
              <a:rPr lang="en-US" dirty="0" smtClean="0"/>
              <a:t>conviction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Nature is filled with conflict spilling over into society </a:t>
            </a:r>
            <a:endParaRPr lang="en-US" dirty="0" smtClean="0"/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best humans exhibit </a:t>
            </a:r>
            <a:r>
              <a:rPr lang="en-US" i="1" dirty="0"/>
              <a:t>moral virtue (</a:t>
            </a:r>
            <a:r>
              <a:rPr lang="en-US" dirty="0"/>
              <a:t>wisdom, justice, courage, and other ideals), regardless of loss or gain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821BB817-532D-4634-916A-F9CA7220675D}" type="slidenum">
              <a:rPr lang="en-US"/>
              <a:pPr/>
              <a:t>17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Personal Integrity</a:t>
            </a:r>
            <a:r>
              <a:rPr lang="en-US" sz="320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3163"/>
            <a:ext cx="7010400" cy="5314950"/>
          </a:xfrm>
          <a:noFill/>
        </p:spPr>
        <p:txBody>
          <a:bodyPr>
            <a:normAutofit lnSpcReduction="10000"/>
          </a:bodyPr>
          <a:lstStyle/>
          <a:p>
            <a:r>
              <a:rPr lang="en-US" b="1" dirty="0"/>
              <a:t>German philosopher Marvin Heidegger </a:t>
            </a:r>
            <a:r>
              <a:rPr lang="en-US" b="1" dirty="0" smtClean="0"/>
              <a:t> believed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In the Greek ideal of nobility </a:t>
            </a:r>
          </a:p>
          <a:p>
            <a:pPr lvl="1"/>
            <a:r>
              <a:rPr lang="en-US" dirty="0"/>
              <a:t>That adhering to personal principles </a:t>
            </a:r>
            <a:br>
              <a:rPr lang="en-US" dirty="0"/>
            </a:br>
            <a:r>
              <a:rPr lang="en-US" dirty="0"/>
              <a:t>in the face of social pressure to </a:t>
            </a:r>
            <a:br>
              <a:rPr lang="en-US" dirty="0"/>
            </a:br>
            <a:r>
              <a:rPr lang="en-US" dirty="0"/>
              <a:t>conform is </a:t>
            </a:r>
            <a:r>
              <a:rPr lang="en-US" dirty="0" smtClean="0"/>
              <a:t>important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That personal integrity is good, </a:t>
            </a:r>
            <a:br>
              <a:rPr lang="en-US" dirty="0"/>
            </a:br>
            <a:r>
              <a:rPr lang="en-US" dirty="0"/>
              <a:t>regardless of the </a:t>
            </a:r>
            <a:r>
              <a:rPr lang="en-US" dirty="0" smtClean="0"/>
              <a:t>results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That people must choose their lifestyle and commitments carefully</a:t>
            </a:r>
          </a:p>
          <a:p>
            <a:endParaRPr lang="en-US" dirty="0"/>
          </a:p>
        </p:txBody>
      </p:sp>
      <p:pic>
        <p:nvPicPr>
          <p:cNvPr id="25604" name="Picture 4" descr="j0233302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62800" y="2209800"/>
            <a:ext cx="1760538" cy="2725738"/>
          </a:xfrm>
          <a:noFill/>
          <a:ln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6515C863-514D-4402-9152-3EAF37B78F6B}" type="slidenum">
              <a:rPr lang="en-US"/>
              <a:pPr/>
              <a:t>18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Duty and Right Action</a:t>
            </a:r>
            <a:r>
              <a:rPr lang="en-US" sz="320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70220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Immanuel Kant, </a:t>
            </a:r>
            <a:r>
              <a:rPr lang="en-US" dirty="0"/>
              <a:t>author of </a:t>
            </a:r>
            <a:r>
              <a:rPr lang="en-US" i="1" dirty="0"/>
              <a:t>Criticism of Practical Reason </a:t>
            </a:r>
            <a:r>
              <a:rPr lang="en-US" dirty="0"/>
              <a:t>and </a:t>
            </a:r>
            <a:r>
              <a:rPr lang="en-US" i="1" dirty="0"/>
              <a:t>Fundamental Principles of the Metaphysics of Morals, </a:t>
            </a:r>
            <a:r>
              <a:rPr lang="en-US" dirty="0"/>
              <a:t>believed:</a:t>
            </a:r>
          </a:p>
          <a:p>
            <a:pPr lvl="1"/>
            <a:r>
              <a:rPr lang="en-US" dirty="0"/>
              <a:t>People must choose the obligations that become their </a:t>
            </a:r>
            <a:r>
              <a:rPr lang="en-US" dirty="0" smtClean="0"/>
              <a:t>duty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People must be responsible for their own actions </a:t>
            </a:r>
          </a:p>
          <a:p>
            <a:pPr lvl="1"/>
            <a:r>
              <a:rPr lang="en-US" dirty="0"/>
              <a:t>A person with character will choose duty to conscience and will not succumb to base </a:t>
            </a:r>
            <a:r>
              <a:rPr lang="en-US" dirty="0" smtClean="0"/>
              <a:t>desires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Acts from a good motive and sense of duty are good, regardless of the </a:t>
            </a:r>
            <a:r>
              <a:rPr lang="en-US" dirty="0" smtClean="0"/>
              <a:t>consequences</a:t>
            </a:r>
          </a:p>
          <a:p>
            <a:pPr lvl="1"/>
            <a:endParaRPr lang="en-US" dirty="0"/>
          </a:p>
          <a:p>
            <a:r>
              <a:rPr lang="en-US" b="1" dirty="0"/>
              <a:t>This view greatly influenced Western civilization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2958CCD5-7F28-4D02-BE09-CCC7475B0C7B}" type="slidenum">
              <a:rPr lang="en-US"/>
              <a:pPr/>
              <a:t>19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Duty and Right Action</a:t>
            </a:r>
            <a:r>
              <a:rPr lang="en-US" sz="320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/>
              <a:t>Personal conscience and duty are seen in the words of Israeli stateswoman</a:t>
            </a:r>
            <a:r>
              <a:rPr lang="en-US"/>
              <a:t> </a:t>
            </a:r>
            <a:r>
              <a:rPr lang="en-US" b="1"/>
              <a:t>Golda Meir:</a:t>
            </a:r>
          </a:p>
          <a:p>
            <a:pPr lvl="1"/>
            <a:r>
              <a:rPr lang="en-US"/>
              <a:t>“If I felt it was the right thing to do, I was for it, regardless of the possible outcome”</a:t>
            </a:r>
          </a:p>
          <a:p>
            <a:pPr>
              <a:spcBef>
                <a:spcPct val="50000"/>
              </a:spcBef>
            </a:pPr>
            <a:r>
              <a:rPr lang="en-US" b="1"/>
              <a:t>When faced with an ethical question, a person with character tries to sort right from wrong</a:t>
            </a:r>
          </a:p>
          <a:p>
            <a:pPr lvl="1"/>
            <a:r>
              <a:rPr lang="en-US"/>
              <a:t>Traditional definitions of </a:t>
            </a:r>
            <a:r>
              <a:rPr lang="en-US" i="1"/>
              <a:t>good</a:t>
            </a:r>
            <a:r>
              <a:rPr lang="en-US"/>
              <a:t> have guided Western culture  </a:t>
            </a:r>
          </a:p>
          <a:p>
            <a:pPr lvl="1"/>
            <a:r>
              <a:rPr lang="en-US" i="1"/>
              <a:t>“People must stand for something, otherwise they will fall for anything”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F593E663-112A-4679-A45C-EE84F5AFE902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99032"/>
          </a:xfrm>
        </p:spPr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2133600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Benjamin Franklin formed the </a:t>
            </a:r>
            <a:r>
              <a:rPr lang="en-US" b="1" dirty="0" err="1"/>
              <a:t>Junto</a:t>
            </a:r>
            <a:endParaRPr lang="en-US" b="1" dirty="0"/>
          </a:p>
          <a:p>
            <a:pPr lvl="1"/>
            <a:r>
              <a:rPr lang="en-US" dirty="0"/>
              <a:t>Goals were community fellowship and service </a:t>
            </a:r>
          </a:p>
          <a:p>
            <a:pPr lvl="1"/>
            <a:r>
              <a:rPr lang="en-US" dirty="0"/>
              <a:t>Character was a concern </a:t>
            </a:r>
          </a:p>
          <a:p>
            <a:pPr lvl="1"/>
            <a:r>
              <a:rPr lang="en-US" dirty="0"/>
              <a:t>His values were: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3276600"/>
            <a:ext cx="3352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43000" lvl="2" indent="-228600" algn="l">
              <a:spcBef>
                <a:spcPct val="20000"/>
              </a:spcBef>
              <a:buClr>
                <a:srgbClr val="FFAA01"/>
              </a:buClr>
              <a:buFontTx/>
              <a:buChar char="•"/>
            </a:pPr>
            <a:r>
              <a:rPr lang="en-US" sz="2800" b="0" i="1" dirty="0">
                <a:latin typeface="Times New Roman" pitchFamily="18" charset="0"/>
              </a:rPr>
              <a:t>Temperance</a:t>
            </a:r>
          </a:p>
          <a:p>
            <a:pPr marL="1143000" lvl="2" indent="-228600" algn="l">
              <a:spcBef>
                <a:spcPct val="20000"/>
              </a:spcBef>
              <a:buClr>
                <a:srgbClr val="FFAA01"/>
              </a:buClr>
              <a:buFontTx/>
              <a:buChar char="•"/>
            </a:pPr>
            <a:r>
              <a:rPr lang="en-US" sz="2800" b="0" i="1" dirty="0">
                <a:latin typeface="Times New Roman" pitchFamily="18" charset="0"/>
              </a:rPr>
              <a:t>Order</a:t>
            </a:r>
          </a:p>
          <a:p>
            <a:pPr marL="1143000" lvl="2" indent="-228600" algn="l">
              <a:spcBef>
                <a:spcPct val="20000"/>
              </a:spcBef>
              <a:buClr>
                <a:srgbClr val="FFAA01"/>
              </a:buClr>
              <a:buFontTx/>
              <a:buChar char="•"/>
            </a:pPr>
            <a:r>
              <a:rPr lang="en-US" sz="2800" b="0" i="1" dirty="0">
                <a:latin typeface="Times New Roman" pitchFamily="18" charset="0"/>
              </a:rPr>
              <a:t>Resoluteness</a:t>
            </a:r>
          </a:p>
          <a:p>
            <a:pPr marL="1143000" lvl="2" indent="-228600" algn="l">
              <a:spcBef>
                <a:spcPct val="20000"/>
              </a:spcBef>
              <a:buClr>
                <a:srgbClr val="FFAA01"/>
              </a:buClr>
              <a:buFontTx/>
              <a:buChar char="•"/>
            </a:pPr>
            <a:r>
              <a:rPr lang="en-US" sz="2800" b="0" i="1" dirty="0">
                <a:latin typeface="Times New Roman" pitchFamily="18" charset="0"/>
              </a:rPr>
              <a:t>Industry</a:t>
            </a:r>
          </a:p>
          <a:p>
            <a:pPr marL="1143000" lvl="2" indent="-228600" algn="l">
              <a:spcBef>
                <a:spcPct val="20000"/>
              </a:spcBef>
              <a:buClr>
                <a:srgbClr val="FFAA01"/>
              </a:buClr>
              <a:buFontTx/>
              <a:buChar char="•"/>
            </a:pPr>
            <a:r>
              <a:rPr lang="en-US" sz="2800" b="0" i="1" dirty="0">
                <a:latin typeface="Times New Roman" pitchFamily="18" charset="0"/>
              </a:rPr>
              <a:t>Sincerity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886200" y="3276600"/>
            <a:ext cx="4038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43000" lvl="2" indent="-228600" algn="l">
              <a:spcBef>
                <a:spcPct val="20000"/>
              </a:spcBef>
              <a:buClr>
                <a:srgbClr val="FFAA01"/>
              </a:buClr>
              <a:buFontTx/>
              <a:buChar char="•"/>
            </a:pPr>
            <a:r>
              <a:rPr lang="en-US" sz="2800" b="0" i="1" dirty="0">
                <a:latin typeface="Times New Roman" pitchFamily="18" charset="0"/>
              </a:rPr>
              <a:t>Justice</a:t>
            </a:r>
          </a:p>
          <a:p>
            <a:pPr marL="1143000" lvl="2" indent="-228600" algn="l">
              <a:spcBef>
                <a:spcPct val="20000"/>
              </a:spcBef>
              <a:buClr>
                <a:srgbClr val="FFAA01"/>
              </a:buClr>
              <a:buFontTx/>
              <a:buChar char="•"/>
            </a:pPr>
            <a:r>
              <a:rPr lang="en-US" sz="2800" b="0" i="1" dirty="0">
                <a:latin typeface="Times New Roman" pitchFamily="18" charset="0"/>
              </a:rPr>
              <a:t>Moderation</a:t>
            </a:r>
          </a:p>
          <a:p>
            <a:pPr marL="1143000" lvl="2" indent="-228600" algn="l">
              <a:spcBef>
                <a:spcPct val="20000"/>
              </a:spcBef>
              <a:buClr>
                <a:srgbClr val="FFAA01"/>
              </a:buClr>
              <a:buFontTx/>
              <a:buChar char="•"/>
            </a:pPr>
            <a:r>
              <a:rPr lang="en-US" sz="2800" b="0" i="1" dirty="0">
                <a:latin typeface="Times New Roman" pitchFamily="18" charset="0"/>
              </a:rPr>
              <a:t>Cleanliness</a:t>
            </a:r>
          </a:p>
          <a:p>
            <a:pPr marL="1143000" lvl="2" indent="-228600" algn="l">
              <a:spcBef>
                <a:spcPct val="20000"/>
              </a:spcBef>
              <a:buClr>
                <a:srgbClr val="FFAA01"/>
              </a:buClr>
              <a:buFontTx/>
              <a:buChar char="•"/>
            </a:pPr>
            <a:r>
              <a:rPr lang="en-US" sz="2800" b="0" i="1" dirty="0">
                <a:latin typeface="Times New Roman" pitchFamily="18" charset="0"/>
              </a:rPr>
              <a:t>Humility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04E7E7D0-3C3B-41B3-BA97-0E043D39F645}" type="slidenum">
              <a:rPr lang="en-US"/>
              <a:pPr/>
              <a:t>20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Full-Swing Values</a:t>
            </a:r>
            <a:r>
              <a:rPr lang="en-US" sz="320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Full-swing values:</a:t>
            </a:r>
          </a:p>
          <a:p>
            <a:pPr lvl="1"/>
            <a:r>
              <a:rPr lang="en-US"/>
              <a:t>Used to assess the strength of one’s values</a:t>
            </a:r>
          </a:p>
          <a:p>
            <a:pPr lvl="1"/>
            <a:r>
              <a:rPr lang="en-US"/>
              <a:t>Important for people in leadership positions </a:t>
            </a:r>
          </a:p>
          <a:p>
            <a:pPr lvl="1"/>
            <a:r>
              <a:rPr lang="en-US"/>
              <a:t>A full-swing is needed to hit a “home run”</a:t>
            </a:r>
          </a:p>
          <a:p>
            <a:pPr lvl="2"/>
            <a:r>
              <a:rPr lang="en-US"/>
              <a:t>True for questions of right and wrong, </a:t>
            </a:r>
            <a:br>
              <a:rPr lang="en-US"/>
            </a:br>
            <a:r>
              <a:rPr lang="en-US"/>
              <a:t>good and bad</a:t>
            </a:r>
          </a:p>
          <a:p>
            <a:r>
              <a:rPr lang="en-US" b="1"/>
              <a:t>Axiology is a branch of philosophy dealing with values</a:t>
            </a:r>
          </a:p>
          <a:p>
            <a:pPr lvl="1">
              <a:buFontTx/>
              <a:buNone/>
            </a:pPr>
            <a:endParaRPr lang="en-US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F030FEAD-DE52-481D-B468-812E4304F8FA}" type="slidenum">
              <a:rPr lang="en-US"/>
              <a:pPr/>
              <a:t>21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Full-Swing Values</a:t>
            </a:r>
            <a:r>
              <a:rPr lang="en-US" sz="320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Five Points:</a:t>
            </a:r>
          </a:p>
          <a:p>
            <a:pPr lvl="1"/>
            <a:r>
              <a:rPr lang="en-US"/>
              <a:t>Point 1: know one’s values </a:t>
            </a:r>
          </a:p>
          <a:p>
            <a:pPr lvl="1"/>
            <a:r>
              <a:rPr lang="en-US"/>
              <a:t>Point 2: cherish one’s values </a:t>
            </a:r>
          </a:p>
          <a:p>
            <a:pPr lvl="1"/>
            <a:r>
              <a:rPr lang="en-US"/>
              <a:t>Point 3: declare one’s values </a:t>
            </a:r>
          </a:p>
          <a:p>
            <a:pPr lvl="1"/>
            <a:r>
              <a:rPr lang="en-US"/>
              <a:t>Point 4: act on one’s values </a:t>
            </a:r>
          </a:p>
          <a:p>
            <a:pPr lvl="1"/>
            <a:r>
              <a:rPr lang="en-US"/>
              <a:t>Point 5: act habitually on one’s values </a:t>
            </a:r>
          </a:p>
          <a:p>
            <a:endParaRPr lang="en-US"/>
          </a:p>
        </p:txBody>
      </p:sp>
      <p:pic>
        <p:nvPicPr>
          <p:cNvPr id="36870" name="Picture 6" descr="C:\Documents and Settings\Owner\Application Data\Microsoft\Media Catalog\Downloaded Clips\cl70\j028084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371600"/>
            <a:ext cx="1504950" cy="2417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23D3FFEB-9F3D-4392-9701-ADA433063409}" type="slidenum">
              <a:rPr lang="en-US"/>
              <a:pPr/>
              <a:t>22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Personal Value Orientation</a:t>
            </a:r>
            <a:r>
              <a:rPr lang="en-US" sz="3200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Cases of  Jim, Jane, Jack, Jill, and John</a:t>
            </a:r>
            <a:r>
              <a:rPr lang="en-US"/>
              <a:t> </a:t>
            </a:r>
          </a:p>
          <a:p>
            <a:pPr lvl="1"/>
            <a:r>
              <a:rPr lang="en-US"/>
              <a:t>Jim-knows values, has not examined others </a:t>
            </a:r>
          </a:p>
          <a:p>
            <a:pPr lvl="1"/>
            <a:r>
              <a:rPr lang="en-US"/>
              <a:t>Jane-knows and cherishes values </a:t>
            </a:r>
          </a:p>
          <a:p>
            <a:pPr lvl="1"/>
            <a:r>
              <a:rPr lang="en-US"/>
              <a:t>Jack-knows, cherishes, and declares values </a:t>
            </a:r>
          </a:p>
          <a:p>
            <a:pPr lvl="1"/>
            <a:r>
              <a:rPr lang="en-US"/>
              <a:t>Jill-knows, cherishes, declares and acts on her values </a:t>
            </a:r>
          </a:p>
          <a:p>
            <a:pPr lvl="1"/>
            <a:r>
              <a:rPr lang="en-US"/>
              <a:t>John-knows, cherishes, declares, acts and does it habitually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BF88862B-FD29-4E39-BB81-27910E178F80}" type="slidenum">
              <a:rPr lang="en-US"/>
              <a:pPr/>
              <a:t>23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Personal Value Orientation</a:t>
            </a:r>
            <a:r>
              <a:rPr lang="en-US" sz="3200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Full-Swing Values</a:t>
            </a:r>
            <a:r>
              <a:rPr lang="en-US"/>
              <a:t> </a:t>
            </a:r>
          </a:p>
        </p:txBody>
      </p:sp>
      <p:pic>
        <p:nvPicPr>
          <p:cNvPr id="71686" name="Picture 6" descr="9-t1"/>
          <p:cNvPicPr>
            <a:picLocks noChangeAspect="1" noChangeArrowheads="1"/>
          </p:cNvPicPr>
          <p:nvPr/>
        </p:nvPicPr>
        <p:blipFill>
          <a:blip r:embed="rId2" cstate="print"/>
          <a:srcRect l="26106" t="4242" b="9226"/>
          <a:stretch>
            <a:fillRect/>
          </a:stretch>
        </p:blipFill>
        <p:spPr bwMode="auto">
          <a:xfrm>
            <a:off x="762000" y="2667000"/>
            <a:ext cx="7859806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FC7E1431-71DE-49C2-8E7C-418B68E873AA}" type="slidenum">
              <a:rPr lang="en-US"/>
              <a:pPr/>
              <a:t>24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Full-Swing Values</a:t>
            </a:r>
            <a:r>
              <a:rPr lang="en-US" sz="320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/>
              <a:t>In every field, the highest level of leadership is</a:t>
            </a:r>
            <a:r>
              <a:rPr lang="en-US"/>
              <a:t> </a:t>
            </a:r>
            <a:r>
              <a:rPr lang="en-US" b="1"/>
              <a:t>full-swing </a:t>
            </a:r>
          </a:p>
          <a:p>
            <a:pPr lvl="1"/>
            <a:r>
              <a:rPr lang="en-US"/>
              <a:t>Leaders are impelled to act because the act is deemed good</a:t>
            </a:r>
          </a:p>
          <a:p>
            <a:pPr lvl="1"/>
            <a:r>
              <a:rPr lang="en-US"/>
              <a:t>Conscience dictates that the act is the right thing </a:t>
            </a:r>
            <a:br>
              <a:rPr lang="en-US"/>
            </a:br>
            <a:r>
              <a:rPr lang="en-US"/>
              <a:t>to do</a:t>
            </a:r>
          </a:p>
          <a:p>
            <a:r>
              <a:rPr lang="en-US" b="1"/>
              <a:t>The quality of doing the right thing for the right reason is called </a:t>
            </a:r>
            <a:r>
              <a:rPr lang="en-US" b="1" i="1"/>
              <a:t>integrity</a:t>
            </a:r>
          </a:p>
          <a:p>
            <a:pPr lvl="1"/>
            <a:r>
              <a:rPr lang="en-US"/>
              <a:t>It is possessed by all truly great leaders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02F8E734-DAAD-46A4-A598-97720354F81A}" type="slidenum">
              <a:rPr lang="en-US"/>
              <a:pPr/>
              <a:t>25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Leadership and Values</a:t>
            </a:r>
            <a:r>
              <a:rPr lang="en-US" sz="3200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3163"/>
            <a:ext cx="8305800" cy="5314950"/>
          </a:xfrm>
        </p:spPr>
        <p:txBody>
          <a:bodyPr/>
          <a:lstStyle/>
          <a:p>
            <a:r>
              <a:rPr lang="en-US" b="1"/>
              <a:t>Why is it important for an organization to have values?</a:t>
            </a:r>
          </a:p>
          <a:p>
            <a:r>
              <a:rPr lang="en-US" b="1"/>
              <a:t>What is the role of the leader in establishing and enforcing these values?</a:t>
            </a:r>
            <a:endParaRPr lang="en-US" b="1" i="1"/>
          </a:p>
          <a:p>
            <a:pPr lvl="2"/>
            <a:r>
              <a:rPr lang="en-US"/>
              <a:t>There are many ideas on </a:t>
            </a:r>
            <a:br>
              <a:rPr lang="en-US"/>
            </a:br>
            <a:r>
              <a:rPr lang="en-US"/>
              <a:t>these questions</a:t>
            </a:r>
          </a:p>
          <a:p>
            <a:pPr lvl="2"/>
            <a:r>
              <a:rPr lang="en-US"/>
              <a:t>Few are as influential as </a:t>
            </a:r>
            <a:br>
              <a:rPr lang="en-US"/>
            </a:br>
            <a:r>
              <a:rPr lang="en-US"/>
              <a:t>those of the philosopher Plato </a:t>
            </a:r>
            <a:endParaRPr lang="en-US" sz="2900"/>
          </a:p>
          <a:p>
            <a:pPr lvl="1">
              <a:buFontTx/>
              <a:buNone/>
            </a:pPr>
            <a:endParaRPr lang="en-US"/>
          </a:p>
          <a:p>
            <a:pPr lvl="2"/>
            <a:endParaRPr lang="en-US" sz="2500"/>
          </a:p>
        </p:txBody>
      </p:sp>
      <p:pic>
        <p:nvPicPr>
          <p:cNvPr id="39940" name="Picture 4" descr="j0233983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9800" y="4267200"/>
            <a:ext cx="2797175" cy="1722438"/>
          </a:xfrm>
          <a:noFill/>
          <a:ln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15C71089-123C-4CE8-A357-EDC310CFC281}" type="slidenum">
              <a:rPr lang="en-US"/>
              <a:pPr/>
              <a:t>26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Leadership and Values</a:t>
            </a:r>
            <a:r>
              <a:rPr lang="en-US" sz="3200"/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3163"/>
            <a:ext cx="8229600" cy="5314950"/>
          </a:xfrm>
        </p:spPr>
        <p:txBody>
          <a:bodyPr/>
          <a:lstStyle/>
          <a:p>
            <a:r>
              <a:rPr lang="en-US"/>
              <a:t>In Plato’s story </a:t>
            </a:r>
            <a:r>
              <a:rPr lang="en-US" i="1"/>
              <a:t>The Republic, </a:t>
            </a:r>
            <a:r>
              <a:rPr lang="en-US"/>
              <a:t>he retells the “Myth of Gyges” and the invisible ring</a:t>
            </a:r>
          </a:p>
          <a:p>
            <a:pPr lvl="1"/>
            <a:r>
              <a:rPr lang="en-US"/>
              <a:t>A shepherd finds a magic ring that makes one invisible</a:t>
            </a:r>
          </a:p>
          <a:p>
            <a:pPr lvl="1"/>
            <a:r>
              <a:rPr lang="en-US"/>
              <a:t>He uses the ring to eavesdrop, steal, and trespass</a:t>
            </a:r>
          </a:p>
          <a:p>
            <a:pPr lvl="1"/>
            <a:r>
              <a:rPr lang="en-US"/>
              <a:t>In a short time, he amasses wealth, kills the king, seduces the queen, and rules the land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CF1FEDEF-05F0-4F50-ADC3-4D8B4A563679}" type="slidenum">
              <a:rPr lang="en-US"/>
              <a:pPr/>
              <a:t>27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Leadership and Values</a:t>
            </a:r>
            <a:r>
              <a:rPr lang="en-US" sz="3200"/>
              <a:t>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3163"/>
            <a:ext cx="8229600" cy="5314950"/>
          </a:xfrm>
        </p:spPr>
        <p:txBody>
          <a:bodyPr>
            <a:normAutofit fontScale="92500" lnSpcReduction="10000"/>
          </a:bodyPr>
          <a:lstStyle/>
          <a:p>
            <a:r>
              <a:rPr lang="en-US" b="1"/>
              <a:t>Moral of the story:</a:t>
            </a:r>
          </a:p>
          <a:p>
            <a:pPr lvl="1"/>
            <a:r>
              <a:rPr lang="en-US" sz="2700"/>
              <a:t>Given power without accountability, an individual may do deeds that are harmful </a:t>
            </a:r>
          </a:p>
          <a:p>
            <a:pPr lvl="1"/>
            <a:r>
              <a:rPr lang="en-US" sz="2700"/>
              <a:t>People need the values of a just society and the oversight of wise and caring leaders </a:t>
            </a:r>
          </a:p>
          <a:p>
            <a:pPr lvl="1"/>
            <a:r>
              <a:rPr lang="en-US"/>
              <a:t>A republic is needed for the good of all individuals</a:t>
            </a:r>
          </a:p>
          <a:p>
            <a:r>
              <a:rPr lang="en-US" b="1"/>
              <a:t>A leader with false or harmful values can be injurious to others</a:t>
            </a:r>
          </a:p>
          <a:p>
            <a:pPr lvl="1"/>
            <a:r>
              <a:rPr lang="en-US"/>
              <a:t>Hitler Stalin, and many other tyrants in history are examples</a:t>
            </a:r>
          </a:p>
          <a:p>
            <a:pPr lvl="1"/>
            <a:r>
              <a:rPr lang="en-US"/>
              <a:t>Hence, leaders need to be caring, good, and strong</a:t>
            </a:r>
            <a:endParaRPr lang="en-US"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6111AEBB-63F2-4B21-9E22-36495D96C201}" type="slidenum">
              <a:rPr lang="en-US"/>
              <a:pPr/>
              <a:t>28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Leadership and Values</a:t>
            </a:r>
            <a:r>
              <a:rPr lang="en-US" sz="3200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/>
              <a:t>Culture shapes a leader’s values, which influences actions</a:t>
            </a:r>
          </a:p>
          <a:p>
            <a:pPr lvl="1"/>
            <a:r>
              <a:rPr lang="en-US" b="1"/>
              <a:t>African Society:</a:t>
            </a:r>
          </a:p>
          <a:p>
            <a:pPr lvl="2"/>
            <a:r>
              <a:rPr lang="en-US"/>
              <a:t>Ubuntu represents a collection of values, including </a:t>
            </a:r>
            <a:r>
              <a:rPr lang="en-US" i="1"/>
              <a:t>harmony, compassion, respect, human dignity, </a:t>
            </a:r>
            <a:r>
              <a:rPr lang="en-US"/>
              <a:t>and</a:t>
            </a:r>
            <a:r>
              <a:rPr lang="en-US" i="1"/>
              <a:t> collective unity</a:t>
            </a:r>
          </a:p>
          <a:p>
            <a:pPr lvl="2"/>
            <a:r>
              <a:rPr lang="en-US"/>
              <a:t>Each of us is human through the humanity of other humans</a:t>
            </a:r>
          </a:p>
          <a:p>
            <a:pPr lvl="1"/>
            <a:r>
              <a:rPr lang="en-US" b="1"/>
              <a:t>A Zulu maxim:</a:t>
            </a:r>
            <a:r>
              <a:rPr lang="en-US"/>
              <a:t> …a person is a person through other persons: my humanity is caught and bound inextricably in yours 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74FC360D-FEE4-4224-BE93-A20212A909F6}" type="slidenum">
              <a:rPr lang="en-US"/>
              <a:pPr/>
              <a:t>29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Leader Behavior Influences</a:t>
            </a:r>
            <a:r>
              <a:rPr lang="en-US" sz="3200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 </a:t>
            </a:r>
            <a:r>
              <a:rPr lang="en-US" b="1"/>
              <a:t>Leaders who are immoral and non-principled:</a:t>
            </a:r>
          </a:p>
          <a:p>
            <a:pPr lvl="1"/>
            <a:r>
              <a:rPr lang="en-US"/>
              <a:t>Are difficult to forgive </a:t>
            </a:r>
          </a:p>
          <a:p>
            <a:pPr lvl="1"/>
            <a:r>
              <a:rPr lang="en-US"/>
              <a:t>Lack moral authority</a:t>
            </a:r>
          </a:p>
          <a:p>
            <a:pPr lvl="1"/>
            <a:r>
              <a:rPr lang="en-US"/>
              <a:t>Are not trusted or respected</a:t>
            </a:r>
          </a:p>
          <a:p>
            <a:r>
              <a:rPr lang="en-US" b="1"/>
              <a:t>The leader’s values determine the rightness and wrongness of what they do</a:t>
            </a:r>
            <a:r>
              <a:rPr lang="en-US"/>
              <a:t> </a:t>
            </a:r>
          </a:p>
          <a:p>
            <a:pPr lvl="1"/>
            <a:r>
              <a:rPr lang="en-US"/>
              <a:t>The leader’s </a:t>
            </a:r>
            <a:r>
              <a:rPr lang="en-US" i="1"/>
              <a:t>actions</a:t>
            </a:r>
            <a:r>
              <a:rPr lang="en-US"/>
              <a:t> set the tone for other’s behavior and performance on the job</a:t>
            </a:r>
          </a:p>
          <a:p>
            <a:pPr lvl="1"/>
            <a:r>
              <a:rPr lang="en-US" i="1"/>
              <a:t>Leaders who are honest, unselfish, and dedicated help the group succeed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432B0A41-318E-4E05-9B6E-0478F43D9437}" type="slidenum">
              <a:rPr lang="en-US"/>
              <a:pPr/>
              <a:t>3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1180306"/>
          </a:xfrm>
        </p:spPr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68913"/>
          </a:xfrm>
        </p:spPr>
        <p:txBody>
          <a:bodyPr/>
          <a:lstStyle/>
          <a:p>
            <a:r>
              <a:rPr lang="en-US" b="1" dirty="0"/>
              <a:t>Some organizations view values as a requirement for success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Johnson &amp; Johnson CEO James Burke took Tylenol off the market after seven people died during poisoning events</a:t>
            </a:r>
          </a:p>
          <a:p>
            <a:r>
              <a:rPr lang="en-US" dirty="0"/>
              <a:t>Results of a study of the financial performance of companies with written value statements:</a:t>
            </a:r>
          </a:p>
          <a:p>
            <a:pPr lvl="2"/>
            <a:r>
              <a:rPr lang="en-US" dirty="0"/>
              <a:t>Net income increased by a factor of 23 during a period when the GNP grow by a factor of 2.5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0D650374-0BBE-4DF1-9F4A-3193C18DD79A}" type="slidenum">
              <a:rPr lang="en-US"/>
              <a:pPr/>
              <a:t>30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Leader Behavior Influences</a:t>
            </a:r>
            <a:r>
              <a:rPr lang="en-US" sz="320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3163"/>
            <a:ext cx="8458200" cy="5314950"/>
          </a:xfrm>
        </p:spPr>
        <p:txBody>
          <a:bodyPr>
            <a:normAutofit lnSpcReduction="10000"/>
          </a:bodyPr>
          <a:lstStyle/>
          <a:p>
            <a:r>
              <a:rPr lang="en-US" b="1"/>
              <a:t>Warren Buffett’s order to senior managers when the took over the failed firm of  Salomon:</a:t>
            </a:r>
          </a:p>
          <a:p>
            <a:pPr lvl="1"/>
            <a:r>
              <a:rPr lang="en-US"/>
              <a:t>Instantaneously and directly report any legal violations or moral failures by employees</a:t>
            </a:r>
          </a:p>
          <a:p>
            <a:r>
              <a:rPr lang="en-US" b="1"/>
              <a:t>Buffet understood that </a:t>
            </a:r>
            <a:r>
              <a:rPr lang="en-US" sz="2700" b="1"/>
              <a:t>basic values are crucial for building trust</a:t>
            </a:r>
          </a:p>
          <a:p>
            <a:pPr lvl="1"/>
            <a:r>
              <a:rPr lang="en-US" sz="2700"/>
              <a:t>Honesty and responsibility are crucial for building trust, which is the bedrock of organizational survival and growth </a:t>
            </a:r>
          </a:p>
          <a:p>
            <a:r>
              <a:rPr lang="en-US" b="1"/>
              <a:t>Almost all business schools now require ethics courses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36D8A36D-EB75-4E63-9652-F159A273B7B3}" type="slidenum">
              <a:rPr lang="en-US"/>
              <a:pPr/>
              <a:t>31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Leader Behavior Influences</a:t>
            </a:r>
            <a:r>
              <a:rPr lang="en-US" sz="3200"/>
              <a:t>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3163"/>
            <a:ext cx="8458200" cy="5314950"/>
          </a:xfrm>
        </p:spPr>
        <p:txBody>
          <a:bodyPr/>
          <a:lstStyle/>
          <a:p>
            <a:r>
              <a:rPr lang="en-US" b="1"/>
              <a:t>In general, a leader’s belief or value system will determine his/her success</a:t>
            </a:r>
          </a:p>
          <a:p>
            <a:pPr lvl="1"/>
            <a:r>
              <a:rPr lang="en-US"/>
              <a:t>Six values of caring leaders:</a:t>
            </a:r>
          </a:p>
          <a:p>
            <a:pPr lvl="2"/>
            <a:r>
              <a:rPr lang="en-US" sz="2900"/>
              <a:t>Honesty</a:t>
            </a:r>
          </a:p>
          <a:p>
            <a:pPr lvl="2"/>
            <a:r>
              <a:rPr lang="en-US" sz="2900"/>
              <a:t>Consideration</a:t>
            </a:r>
          </a:p>
          <a:p>
            <a:pPr lvl="2"/>
            <a:r>
              <a:rPr lang="en-US" sz="2900"/>
              <a:t>Responsibility</a:t>
            </a:r>
          </a:p>
          <a:p>
            <a:pPr lvl="2"/>
            <a:r>
              <a:rPr lang="en-US" sz="2900"/>
              <a:t>Persistence</a:t>
            </a:r>
          </a:p>
          <a:p>
            <a:pPr lvl="2"/>
            <a:r>
              <a:rPr lang="en-US" sz="2900"/>
              <a:t>Excellence</a:t>
            </a:r>
          </a:p>
          <a:p>
            <a:pPr lvl="2"/>
            <a:r>
              <a:rPr lang="en-US" sz="2900"/>
              <a:t>Commitment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32B0AF70-5ED3-4C6C-8CCC-2321F733F533}" type="slidenum">
              <a:rPr lang="en-US"/>
              <a:pPr/>
              <a:t>32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Leader Behavior Influences</a:t>
            </a:r>
            <a:r>
              <a:rPr lang="en-US" sz="3200"/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b="1"/>
              <a:t>Overall value of the caring leader is to </a:t>
            </a:r>
            <a:r>
              <a:rPr lang="en-US" b="1" i="1"/>
              <a:t>serve</a:t>
            </a:r>
          </a:p>
          <a:p>
            <a:pPr lvl="1">
              <a:lnSpc>
                <a:spcPct val="80000"/>
              </a:lnSpc>
            </a:pPr>
            <a:r>
              <a:rPr lang="en-US"/>
              <a:t>The caring leader focuses on the welfare of:</a:t>
            </a:r>
          </a:p>
          <a:p>
            <a:pPr lvl="2">
              <a:lnSpc>
                <a:spcPct val="80000"/>
              </a:lnSpc>
            </a:pPr>
            <a:r>
              <a:rPr lang="en-US"/>
              <a:t>Customers</a:t>
            </a:r>
          </a:p>
          <a:p>
            <a:pPr lvl="2">
              <a:lnSpc>
                <a:spcPct val="80000"/>
              </a:lnSpc>
            </a:pPr>
            <a:r>
              <a:rPr lang="en-US"/>
              <a:t>Employees</a:t>
            </a:r>
          </a:p>
          <a:p>
            <a:pPr lvl="2">
              <a:lnSpc>
                <a:spcPct val="80000"/>
              </a:lnSpc>
            </a:pPr>
            <a:r>
              <a:rPr lang="en-US"/>
              <a:t>Shareholders</a:t>
            </a:r>
          </a:p>
          <a:p>
            <a:pPr lvl="2">
              <a:lnSpc>
                <a:spcPct val="80000"/>
              </a:lnSpc>
            </a:pPr>
            <a:r>
              <a:rPr lang="en-US"/>
              <a:t>Community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b="1"/>
              <a:t>Values affect everything a person does or is </a:t>
            </a:r>
          </a:p>
          <a:p>
            <a:pPr lvl="1">
              <a:lnSpc>
                <a:spcPct val="80000"/>
              </a:lnSpc>
            </a:pPr>
            <a:r>
              <a:rPr lang="en-US"/>
              <a:t>What values do I wish to promote?</a:t>
            </a:r>
          </a:p>
          <a:p>
            <a:pPr lvl="1">
              <a:lnSpc>
                <a:spcPct val="80000"/>
              </a:lnSpc>
            </a:pPr>
            <a:r>
              <a:rPr lang="en-US"/>
              <a:t>Are my actions helping accomplish that goal?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41FF877F-1C85-4B56-8DE5-A4FD292BD04E}" type="slidenum">
              <a:rPr lang="en-US"/>
              <a:pPr/>
              <a:t>33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Personal Values</a:t>
            </a:r>
            <a:r>
              <a:rPr lang="en-US" sz="3200"/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3163"/>
            <a:ext cx="6096000" cy="5314950"/>
          </a:xfrm>
        </p:spPr>
        <p:txBody>
          <a:bodyPr/>
          <a:lstStyle/>
          <a:p>
            <a:r>
              <a:rPr lang="en-US" b="1" dirty="0"/>
              <a:t>Aspects of society require leaders to </a:t>
            </a:r>
            <a:r>
              <a:rPr lang="en-US" b="1" dirty="0" smtClean="0"/>
              <a:t> commit </a:t>
            </a:r>
            <a:r>
              <a:rPr lang="en-US" b="1" dirty="0"/>
              <a:t>to certain ideals and goals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This is addressed in “</a:t>
            </a:r>
            <a:r>
              <a:rPr lang="en-US" i="1" dirty="0"/>
              <a:t>The Study of </a:t>
            </a:r>
            <a:r>
              <a:rPr lang="en-US" i="1" dirty="0" smtClean="0"/>
              <a:t> Values</a:t>
            </a:r>
            <a:r>
              <a:rPr lang="en-US" i="1" dirty="0"/>
              <a:t>” </a:t>
            </a:r>
            <a:r>
              <a:rPr lang="en-US" dirty="0"/>
              <a:t>by</a:t>
            </a:r>
            <a:r>
              <a:rPr lang="en-US" i="1" dirty="0"/>
              <a:t> </a:t>
            </a:r>
            <a:r>
              <a:rPr lang="en-US" dirty="0"/>
              <a:t>Gordon </a:t>
            </a:r>
            <a:r>
              <a:rPr lang="en-US" dirty="0" err="1"/>
              <a:t>Allport</a:t>
            </a:r>
            <a:r>
              <a:rPr lang="en-US" dirty="0"/>
              <a:t>, Phillip </a:t>
            </a:r>
            <a:r>
              <a:rPr lang="en-US" dirty="0" smtClean="0"/>
              <a:t>Vernon</a:t>
            </a:r>
            <a:r>
              <a:rPr lang="en-US" dirty="0"/>
              <a:t>, and Gardner </a:t>
            </a:r>
            <a:r>
              <a:rPr lang="en-US" dirty="0" err="1"/>
              <a:t>Lindzey</a:t>
            </a:r>
            <a:r>
              <a:rPr lang="en-US" dirty="0"/>
              <a:t> </a:t>
            </a:r>
            <a:r>
              <a:rPr lang="en-US" i="1" dirty="0"/>
              <a:t> </a:t>
            </a:r>
          </a:p>
          <a:p>
            <a:pPr lvl="1"/>
            <a:endParaRPr lang="en-US" dirty="0"/>
          </a:p>
        </p:txBody>
      </p:sp>
      <p:pic>
        <p:nvPicPr>
          <p:cNvPr id="46084" name="Picture 4" descr="j0388888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10400" y="1447800"/>
            <a:ext cx="1836738" cy="2057400"/>
          </a:xfrm>
          <a:noFill/>
          <a:ln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7A0473DD-CF42-4F6A-A0FA-8FBF5A351362}" type="slidenum">
              <a:rPr lang="en-US"/>
              <a:pPr/>
              <a:t>34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Personal Values</a:t>
            </a:r>
            <a:r>
              <a:rPr lang="en-US" sz="3200"/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All values on the questionnaire are positive</a:t>
            </a:r>
          </a:p>
          <a:p>
            <a:r>
              <a:rPr lang="en-US"/>
              <a:t>Culture influences personal values </a:t>
            </a:r>
          </a:p>
          <a:p>
            <a:r>
              <a:rPr lang="en-US"/>
              <a:t>The questionnaire provides an overall value orientation</a:t>
            </a:r>
          </a:p>
          <a:p>
            <a:r>
              <a:rPr lang="en-US"/>
              <a:t>A person’s life allows maximum expression of personal values </a:t>
            </a:r>
          </a:p>
          <a:p>
            <a:r>
              <a:rPr lang="en-US"/>
              <a:t>Value systems are firm by the time most people reach adulthood</a:t>
            </a:r>
          </a:p>
          <a:p>
            <a:r>
              <a:rPr lang="en-US"/>
              <a:t>Different organizations reflect and endorse different value; leaders must promote the value system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562E4D77-A270-42B7-82C9-6D61CF40C9FC}" type="slidenum">
              <a:rPr lang="en-US"/>
              <a:pPr/>
              <a:t>35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Personal Value Questionnaire</a:t>
            </a:r>
            <a:r>
              <a:rPr lang="en-US" sz="3200"/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3163"/>
            <a:ext cx="5562600" cy="5314950"/>
          </a:xfrm>
        </p:spPr>
        <p:txBody>
          <a:bodyPr/>
          <a:lstStyle/>
          <a:p>
            <a:r>
              <a:rPr lang="en-US" b="1" dirty="0"/>
              <a:t>Points to Remember:</a:t>
            </a:r>
          </a:p>
          <a:p>
            <a:pPr lvl="1"/>
            <a:r>
              <a:rPr lang="en-US" dirty="0"/>
              <a:t>Does not measure other important </a:t>
            </a:r>
            <a:r>
              <a:rPr lang="en-US" dirty="0" smtClean="0"/>
              <a:t> factors</a:t>
            </a:r>
            <a:r>
              <a:rPr lang="en-US" dirty="0"/>
              <a:t>, such as aptitude, personal </a:t>
            </a:r>
            <a:r>
              <a:rPr lang="en-US" dirty="0" smtClean="0"/>
              <a:t> interests</a:t>
            </a:r>
            <a:r>
              <a:rPr lang="en-US" dirty="0"/>
              <a:t>, temperament, or </a:t>
            </a:r>
            <a:r>
              <a:rPr lang="en-US" dirty="0" smtClean="0"/>
              <a:t>morality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Different values can enrich a group </a:t>
            </a:r>
            <a:br>
              <a:rPr lang="en-US" dirty="0"/>
            </a:br>
            <a:r>
              <a:rPr lang="en-US" dirty="0"/>
              <a:t>or organization</a:t>
            </a:r>
            <a:r>
              <a:rPr lang="en-US" sz="2400" dirty="0"/>
              <a:t>  </a:t>
            </a:r>
          </a:p>
        </p:txBody>
      </p:sp>
      <p:pic>
        <p:nvPicPr>
          <p:cNvPr id="53255" name="Picture 7" descr="C:\Documents and Settings\Owner\Application Data\Microsoft\Media Catalog\Downloaded Clips\cl2\bd0704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667000"/>
            <a:ext cx="1812925" cy="1787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F0849EEC-5701-4844-A668-4C17DBA0E8D5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59408"/>
          </a:xfrm>
        </p:spPr>
        <p:txBody>
          <a:bodyPr/>
          <a:lstStyle/>
          <a:p>
            <a:r>
              <a:rPr lang="en-US" b="1" dirty="0"/>
              <a:t>Values are a social glue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They provide structure and stability for people with diverse </a:t>
            </a:r>
            <a:r>
              <a:rPr lang="en-US" dirty="0" smtClean="0"/>
              <a:t>backgrounds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  <a:p>
            <a:r>
              <a:rPr lang="en-US" b="1" dirty="0"/>
              <a:t>Jack Welch, former CEO of General Electric, sees management values as a source of corporate identity</a:t>
            </a:r>
          </a:p>
          <a:p>
            <a:pPr lvl="1"/>
            <a:r>
              <a:rPr lang="en-US" dirty="0"/>
              <a:t>Values provide guidance for members who are independent decision makers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68ADC4A5-858A-4854-BEE9-1DB5B177208A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Values </a:t>
            </a:r>
            <a:endParaRPr lang="en-US" sz="32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3163"/>
            <a:ext cx="8229600" cy="5314950"/>
          </a:xfrm>
        </p:spPr>
        <p:txBody>
          <a:bodyPr/>
          <a:lstStyle/>
          <a:p>
            <a:r>
              <a:rPr lang="en-US" b="1"/>
              <a:t>Values:</a:t>
            </a:r>
          </a:p>
          <a:p>
            <a:pPr lvl="1"/>
            <a:r>
              <a:rPr lang="en-US"/>
              <a:t>Can mask hypocrisy </a:t>
            </a:r>
          </a:p>
          <a:p>
            <a:pPr lvl="1"/>
            <a:r>
              <a:rPr lang="en-US"/>
              <a:t>Must enter into daily practices of the organization </a:t>
            </a:r>
          </a:p>
          <a:p>
            <a:pPr lvl="1"/>
            <a:r>
              <a:rPr lang="en-US"/>
              <a:t>Must reflect enduring commitments </a:t>
            </a:r>
          </a:p>
          <a:p>
            <a:pPr>
              <a:spcBef>
                <a:spcPct val="50000"/>
              </a:spcBef>
            </a:pPr>
            <a:r>
              <a:rPr lang="en-US" b="1"/>
              <a:t>Leaders must:</a:t>
            </a:r>
          </a:p>
          <a:p>
            <a:pPr lvl="1"/>
            <a:r>
              <a:rPr lang="en-US"/>
              <a:t>Examine their own value systems </a:t>
            </a:r>
          </a:p>
          <a:p>
            <a:pPr lvl="1"/>
            <a:r>
              <a:rPr lang="en-US"/>
              <a:t>Put good intentions into actions</a:t>
            </a:r>
            <a:br>
              <a:rPr lang="en-US"/>
            </a:br>
            <a:r>
              <a:rPr lang="en-US"/>
              <a:t>that others can witness</a:t>
            </a:r>
            <a:r>
              <a:rPr lang="en-US" sz="2400"/>
              <a:t> </a:t>
            </a:r>
          </a:p>
          <a:p>
            <a:pPr>
              <a:buFontTx/>
              <a:buNone/>
            </a:pPr>
            <a:endParaRPr lang="en-US" sz="2400"/>
          </a:p>
        </p:txBody>
      </p:sp>
      <p:pic>
        <p:nvPicPr>
          <p:cNvPr id="13319" name="Picture 7" descr="C:\Documents and Settings\Owner\Application Data\Microsoft\Media Catalog\Downloaded Clips\cl56\j021548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276600"/>
            <a:ext cx="2047875" cy="2319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3768A36F-30F5-4D66-85CC-28B3F718D643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/>
          </a:bodyPr>
          <a:lstStyle/>
          <a:p>
            <a:r>
              <a:rPr lang="en-US" dirty="0"/>
              <a:t>Things that reduce the character and strength of the organization:</a:t>
            </a:r>
          </a:p>
          <a:p>
            <a:pPr lvl="1"/>
            <a:r>
              <a:rPr lang="en-US" dirty="0"/>
              <a:t>Unclear values</a:t>
            </a:r>
          </a:p>
          <a:p>
            <a:pPr lvl="1"/>
            <a:r>
              <a:rPr lang="en-US" dirty="0"/>
              <a:t>Failure to enforce the values </a:t>
            </a:r>
          </a:p>
          <a:p>
            <a:pPr lvl="1"/>
            <a:r>
              <a:rPr lang="en-US" dirty="0"/>
              <a:t>Lack of agreement on core values </a:t>
            </a:r>
          </a:p>
          <a:p>
            <a:r>
              <a:rPr lang="en-US" b="1" dirty="0"/>
              <a:t>Author Leon </a:t>
            </a:r>
            <a:r>
              <a:rPr lang="en-US" b="1" dirty="0" err="1"/>
              <a:t>Wieseltier</a:t>
            </a:r>
            <a:r>
              <a:rPr lang="en-US" b="1" dirty="0"/>
              <a:t> </a:t>
            </a:r>
            <a:r>
              <a:rPr lang="en-US" b="1" dirty="0" smtClean="0"/>
              <a:t>wrote:</a:t>
            </a:r>
            <a:endParaRPr lang="en-US" b="1" dirty="0"/>
          </a:p>
          <a:p>
            <a:pPr lvl="1"/>
            <a:r>
              <a:rPr lang="en-US" dirty="0"/>
              <a:t>The problem with society is that </a:t>
            </a:r>
            <a:r>
              <a:rPr lang="en-US" dirty="0" smtClean="0"/>
              <a:t>people believe </a:t>
            </a:r>
            <a:r>
              <a:rPr lang="en-US" dirty="0"/>
              <a:t>in too much </a:t>
            </a:r>
          </a:p>
          <a:p>
            <a:pPr lvl="1"/>
            <a:r>
              <a:rPr lang="en-US" dirty="0"/>
              <a:t>Much is too easily acquired and </a:t>
            </a:r>
            <a:r>
              <a:rPr lang="en-US" dirty="0" smtClean="0"/>
              <a:t>too thoughtlessly </a:t>
            </a:r>
            <a:r>
              <a:rPr lang="en-US" dirty="0"/>
              <a:t>held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98841C0A-848F-4F7C-BCBA-C7F1409B0C8C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1104106"/>
          </a:xfrm>
        </p:spPr>
        <p:txBody>
          <a:bodyPr>
            <a:normAutofit fontScale="90000"/>
          </a:bodyPr>
          <a:lstStyle/>
          <a:p>
            <a:r>
              <a:rPr lang="en-US" dirty="0"/>
              <a:t>When to Clarify or Reinforce Values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3080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Red flags:</a:t>
            </a:r>
          </a:p>
          <a:p>
            <a:pPr lvl="1"/>
            <a:r>
              <a:rPr lang="en-US" dirty="0"/>
              <a:t>Members lack understanding about how they should behave as they attempt to meet </a:t>
            </a:r>
            <a:r>
              <a:rPr lang="en-US" dirty="0" smtClean="0"/>
              <a:t>goals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Different individuals and groups have different value </a:t>
            </a:r>
            <a:r>
              <a:rPr lang="en-US" dirty="0" smtClean="0"/>
              <a:t>systems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Top leaders send mixed messages about what is </a:t>
            </a:r>
            <a:r>
              <a:rPr lang="en-US" dirty="0" smtClean="0"/>
              <a:t>important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Day-to-day life is </a:t>
            </a:r>
            <a:r>
              <a:rPr lang="en-US" dirty="0" smtClean="0"/>
              <a:t>disorganized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Members complain about the </a:t>
            </a:r>
            <a:r>
              <a:rPr lang="en-US" dirty="0" smtClean="0"/>
              <a:t>organization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The organization has values, but does not practice them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D1BE4C9C-1DB5-4637-9D2C-4907BD797E09}" type="slidenum">
              <a:rPr lang="en-US"/>
              <a:pPr/>
              <a:t>8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Values</a:t>
            </a:r>
            <a:r>
              <a:rPr lang="en-US" sz="320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73163"/>
            <a:ext cx="7010400" cy="531495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Management author Peter </a:t>
            </a:r>
            <a:r>
              <a:rPr lang="en-US" b="1" dirty="0" err="1"/>
              <a:t>Drucker</a:t>
            </a:r>
            <a:r>
              <a:rPr lang="en-US" b="1" dirty="0"/>
              <a:t> states:</a:t>
            </a:r>
          </a:p>
          <a:p>
            <a:pPr lvl="1"/>
            <a:r>
              <a:rPr lang="en-US" dirty="0"/>
              <a:t>Each organization has a </a:t>
            </a:r>
            <a:r>
              <a:rPr lang="en-US" sz="2700" dirty="0"/>
              <a:t>value system influenced by its task</a:t>
            </a:r>
          </a:p>
          <a:p>
            <a:pPr lvl="2"/>
            <a:r>
              <a:rPr lang="en-US" dirty="0"/>
              <a:t>Health is the goal in every hospital in the world</a:t>
            </a:r>
          </a:p>
          <a:p>
            <a:pPr lvl="1">
              <a:spcBef>
                <a:spcPct val="50000"/>
              </a:spcBef>
            </a:pPr>
            <a:r>
              <a:rPr lang="en-US" sz="2700" dirty="0"/>
              <a:t>For an organization to perform at its highest level: </a:t>
            </a:r>
          </a:p>
          <a:p>
            <a:pPr lvl="2"/>
            <a:r>
              <a:rPr lang="en-US" dirty="0"/>
              <a:t>Leaders must believe that </a:t>
            </a:r>
            <a:br>
              <a:rPr lang="en-US" dirty="0"/>
            </a:br>
            <a:r>
              <a:rPr lang="en-US" dirty="0"/>
              <a:t>what the organization does </a:t>
            </a:r>
            <a:br>
              <a:rPr lang="en-US" dirty="0"/>
            </a:br>
            <a:r>
              <a:rPr lang="en-US" dirty="0"/>
              <a:t>has value to people and society </a:t>
            </a:r>
          </a:p>
          <a:p>
            <a:pPr lvl="2">
              <a:buFontTx/>
              <a:buNone/>
            </a:pPr>
            <a:r>
              <a:rPr lang="en-US" sz="2500" dirty="0"/>
              <a:t>  </a:t>
            </a:r>
          </a:p>
          <a:p>
            <a:pPr lvl="1"/>
            <a:endParaRPr lang="en-US" sz="2400" dirty="0"/>
          </a:p>
        </p:txBody>
      </p:sp>
      <p:pic>
        <p:nvPicPr>
          <p:cNvPr id="16388" name="Picture 4" descr="j0237475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45275" y="3962400"/>
            <a:ext cx="2498725" cy="2351088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9-</a:t>
            </a:r>
            <a:fld id="{21FF27D6-0A20-4186-B217-F6C93E212F67}" type="slidenum">
              <a:rPr lang="en-US"/>
              <a:pPr/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Values</a:t>
            </a:r>
            <a:r>
              <a:rPr lang="en-US" sz="320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30808"/>
          </a:xfrm>
        </p:spPr>
        <p:txBody>
          <a:bodyPr/>
          <a:lstStyle/>
          <a:p>
            <a:r>
              <a:rPr lang="en-US" b="1" dirty="0"/>
              <a:t>In </a:t>
            </a:r>
            <a:r>
              <a:rPr lang="en-US" b="1" i="1" dirty="0"/>
              <a:t>A Business and Its Beliefs: The Ideas That Helped Build IBM, </a:t>
            </a:r>
            <a:r>
              <a:rPr lang="en-US" b="1" dirty="0"/>
              <a:t>Thomas Watson, Jr.  explains the importance of values:</a:t>
            </a:r>
          </a:p>
          <a:p>
            <a:pPr lvl="2"/>
            <a:r>
              <a:rPr lang="en-US" dirty="0"/>
              <a:t>To survive and achieve success, an organization must have a sound set of values</a:t>
            </a:r>
          </a:p>
          <a:p>
            <a:pPr lvl="2"/>
            <a:r>
              <a:rPr lang="en-US" dirty="0"/>
              <a:t>Leaders must adhere to those values </a:t>
            </a:r>
          </a:p>
          <a:p>
            <a:pPr lvl="2"/>
            <a:r>
              <a:rPr lang="en-US" dirty="0"/>
              <a:t>To meet challenges, organizations must be able to change everything about itself </a:t>
            </a:r>
          </a:p>
          <a:p>
            <a:pPr lvl="2"/>
            <a:r>
              <a:rPr lang="en-US" dirty="0"/>
              <a:t>Be open to change, but always remain true to core values  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124</TotalTime>
  <Words>1694</Words>
  <Application>Microsoft Office PowerPoint</Application>
  <PresentationFormat>On-screen Show (4:3)</PresentationFormat>
  <Paragraphs>281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Verve</vt:lpstr>
      <vt:lpstr>Leadership and Personal Values</vt:lpstr>
      <vt:lpstr>Introduction </vt:lpstr>
      <vt:lpstr>Introduction </vt:lpstr>
      <vt:lpstr>Values </vt:lpstr>
      <vt:lpstr>Values </vt:lpstr>
      <vt:lpstr>Values </vt:lpstr>
      <vt:lpstr>When to Clarify or Reinforce Values</vt:lpstr>
      <vt:lpstr>Values </vt:lpstr>
      <vt:lpstr>Values </vt:lpstr>
      <vt:lpstr>Values </vt:lpstr>
      <vt:lpstr>Values and the Importance of Courage</vt:lpstr>
      <vt:lpstr>Values and the Importance of Courage</vt:lpstr>
      <vt:lpstr>Values and the Importance of Courage </vt:lpstr>
      <vt:lpstr>Values and the Importance of Courage </vt:lpstr>
      <vt:lpstr>Power </vt:lpstr>
      <vt:lpstr>Personal Integrity</vt:lpstr>
      <vt:lpstr>Personal Integrity </vt:lpstr>
      <vt:lpstr>Duty and Right Action </vt:lpstr>
      <vt:lpstr>Duty and Right Action </vt:lpstr>
      <vt:lpstr>Full-Swing Values </vt:lpstr>
      <vt:lpstr>Full-Swing Values </vt:lpstr>
      <vt:lpstr>Your Personal Value Orientation </vt:lpstr>
      <vt:lpstr>Your Personal Value Orientation </vt:lpstr>
      <vt:lpstr>Full-Swing Values </vt:lpstr>
      <vt:lpstr>Leadership and Values </vt:lpstr>
      <vt:lpstr>Leadership and Values </vt:lpstr>
      <vt:lpstr>Leadership and Values </vt:lpstr>
      <vt:lpstr>Leadership and Values </vt:lpstr>
      <vt:lpstr>How Leader Behavior Influences </vt:lpstr>
      <vt:lpstr>How Leader Behavior Influences </vt:lpstr>
      <vt:lpstr>How Leader Behavior Influences </vt:lpstr>
      <vt:lpstr>How Leader Behavior Influences </vt:lpstr>
      <vt:lpstr>Personal Values </vt:lpstr>
      <vt:lpstr>Evaluating Personal Values </vt:lpstr>
      <vt:lpstr>Personal Value Questionnaire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and Personal Values</dc:title>
  <dc:creator>Avimanyu Datta</dc:creator>
  <cp:lastModifiedBy>Avimanyu Datta</cp:lastModifiedBy>
  <cp:revision>16</cp:revision>
  <dcterms:created xsi:type="dcterms:W3CDTF">2006-08-16T00:00:00Z</dcterms:created>
  <dcterms:modified xsi:type="dcterms:W3CDTF">2010-10-02T03:09:05Z</dcterms:modified>
</cp:coreProperties>
</file>