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36"/>
  </p:notesMasterIdLst>
  <p:handoutMasterIdLst>
    <p:handoutMasterId r:id="rId37"/>
  </p:handoutMasterIdLst>
  <p:sldIdLst>
    <p:sldId id="256" r:id="rId2"/>
    <p:sldId id="258" r:id="rId3"/>
    <p:sldId id="259" r:id="rId4"/>
    <p:sldId id="260" r:id="rId5"/>
    <p:sldId id="261"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81" r:id="rId23"/>
    <p:sldId id="282" r:id="rId24"/>
    <p:sldId id="283" r:id="rId25"/>
    <p:sldId id="284" r:id="rId26"/>
    <p:sldId id="285" r:id="rId27"/>
    <p:sldId id="296" r:id="rId28"/>
    <p:sldId id="290" r:id="rId29"/>
    <p:sldId id="291" r:id="rId30"/>
    <p:sldId id="292" r:id="rId31"/>
    <p:sldId id="293" r:id="rId32"/>
    <p:sldId id="294" r:id="rId33"/>
    <p:sldId id="295" r:id="rId34"/>
    <p:sldId id="297" r:id="rId3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46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895C2E-9F1F-4AC5-B4AA-6EA462A0C597}" type="doc">
      <dgm:prSet loTypeId="urn:microsoft.com/office/officeart/2005/8/layout/gear1" loCatId="cycle" qsTypeId="urn:microsoft.com/office/officeart/2005/8/quickstyle/3d1" qsCatId="3D" csTypeId="urn:microsoft.com/office/officeart/2005/8/colors/accent1_2" csCatId="accent1" phldr="1"/>
      <dgm:spPr/>
    </dgm:pt>
    <dgm:pt modelId="{B82416E8-B8A9-420A-8BB5-C2913885B78F}">
      <dgm:prSet phldrT="[Text]" custT="1"/>
      <dgm:spPr/>
      <dgm:t>
        <a:bodyPr/>
        <a:lstStyle/>
        <a:p>
          <a:r>
            <a:rPr lang="en-US" sz="1600" dirty="0" smtClean="0"/>
            <a:t>Human resource integration</a:t>
          </a:r>
        </a:p>
        <a:p>
          <a:r>
            <a:rPr lang="en-US" sz="1600" dirty="0" smtClean="0"/>
            <a:t>INTRANET</a:t>
          </a:r>
        </a:p>
      </dgm:t>
    </dgm:pt>
    <dgm:pt modelId="{AAF19517-A93A-46BA-8262-3D0859230112}" type="parTrans" cxnId="{1B908DF0-2F62-4BDD-AA92-7B31FB971483}">
      <dgm:prSet/>
      <dgm:spPr/>
      <dgm:t>
        <a:bodyPr/>
        <a:lstStyle/>
        <a:p>
          <a:endParaRPr lang="en-US"/>
        </a:p>
      </dgm:t>
    </dgm:pt>
    <dgm:pt modelId="{777799C8-54E3-426A-9EA5-BC608BF3C5A3}" type="sibTrans" cxnId="{1B908DF0-2F62-4BDD-AA92-7B31FB971483}">
      <dgm:prSet/>
      <dgm:spPr/>
      <dgm:t>
        <a:bodyPr/>
        <a:lstStyle/>
        <a:p>
          <a:endParaRPr lang="en-US"/>
        </a:p>
      </dgm:t>
    </dgm:pt>
    <dgm:pt modelId="{EE5E725D-DCBB-4C7A-8905-5DC05DFB422D}">
      <dgm:prSet phldrT="[Text]" custT="1"/>
      <dgm:spPr/>
      <dgm:t>
        <a:bodyPr/>
        <a:lstStyle/>
        <a:p>
          <a:r>
            <a:rPr lang="en-US" sz="1600" dirty="0" smtClean="0"/>
            <a:t>Operations management integration</a:t>
          </a:r>
        </a:p>
      </dgm:t>
    </dgm:pt>
    <dgm:pt modelId="{4082F888-FA51-4E44-9DFE-7A05689D13BA}" type="parTrans" cxnId="{CE76E32B-9E06-47FA-B702-93DC4A4A4707}">
      <dgm:prSet/>
      <dgm:spPr/>
      <dgm:t>
        <a:bodyPr/>
        <a:lstStyle/>
        <a:p>
          <a:endParaRPr lang="en-US"/>
        </a:p>
      </dgm:t>
    </dgm:pt>
    <dgm:pt modelId="{AA95B6D5-6B10-4C3F-B668-C55083756A21}" type="sibTrans" cxnId="{CE76E32B-9E06-47FA-B702-93DC4A4A4707}">
      <dgm:prSet/>
      <dgm:spPr/>
      <dgm:t>
        <a:bodyPr/>
        <a:lstStyle/>
        <a:p>
          <a:endParaRPr lang="en-US"/>
        </a:p>
      </dgm:t>
    </dgm:pt>
    <dgm:pt modelId="{88D4BF95-DF14-4CD4-A5D0-557DFE394462}">
      <dgm:prSet phldrT="[Text]" custT="1"/>
      <dgm:spPr/>
      <dgm:t>
        <a:bodyPr/>
        <a:lstStyle/>
        <a:p>
          <a:r>
            <a:rPr lang="en-US" sz="1600" dirty="0" smtClean="0"/>
            <a:t>Sales force Integration</a:t>
          </a:r>
          <a:endParaRPr lang="en-US" sz="1600" dirty="0"/>
        </a:p>
      </dgm:t>
    </dgm:pt>
    <dgm:pt modelId="{9D6D03D7-DF43-48A7-881E-98B7F8418BD5}" type="parTrans" cxnId="{6511061E-9597-4218-A3D3-2FD7BDE1ACF8}">
      <dgm:prSet/>
      <dgm:spPr/>
      <dgm:t>
        <a:bodyPr/>
        <a:lstStyle/>
        <a:p>
          <a:endParaRPr lang="en-US"/>
        </a:p>
      </dgm:t>
    </dgm:pt>
    <dgm:pt modelId="{68A8E43D-CF4E-473D-B00C-BD951CAEF2B9}" type="sibTrans" cxnId="{6511061E-9597-4218-A3D3-2FD7BDE1ACF8}">
      <dgm:prSet/>
      <dgm:spPr/>
      <dgm:t>
        <a:bodyPr/>
        <a:lstStyle/>
        <a:p>
          <a:endParaRPr lang="en-US"/>
        </a:p>
      </dgm:t>
    </dgm:pt>
    <dgm:pt modelId="{AB3A1C67-4C06-48E6-8DF4-BFDD7696B669}" type="pres">
      <dgm:prSet presAssocID="{1B895C2E-9F1F-4AC5-B4AA-6EA462A0C597}" presName="composite" presStyleCnt="0">
        <dgm:presLayoutVars>
          <dgm:chMax val="3"/>
          <dgm:animLvl val="lvl"/>
          <dgm:resizeHandles val="exact"/>
        </dgm:presLayoutVars>
      </dgm:prSet>
      <dgm:spPr/>
    </dgm:pt>
    <dgm:pt modelId="{AEBEA6C1-03D7-4911-A7DA-A62BA535162C}" type="pres">
      <dgm:prSet presAssocID="{B82416E8-B8A9-420A-8BB5-C2913885B78F}" presName="gear1" presStyleLbl="node1" presStyleIdx="0" presStyleCnt="3" custLinFactNeighborX="-222" custLinFactNeighborY="7835">
        <dgm:presLayoutVars>
          <dgm:chMax val="1"/>
          <dgm:bulletEnabled val="1"/>
        </dgm:presLayoutVars>
      </dgm:prSet>
      <dgm:spPr/>
      <dgm:t>
        <a:bodyPr/>
        <a:lstStyle/>
        <a:p>
          <a:endParaRPr lang="en-US"/>
        </a:p>
      </dgm:t>
    </dgm:pt>
    <dgm:pt modelId="{9D3D22BC-A7E9-4874-BF34-C65C9C2AD4C9}" type="pres">
      <dgm:prSet presAssocID="{B82416E8-B8A9-420A-8BB5-C2913885B78F}" presName="gear1srcNode" presStyleLbl="node1" presStyleIdx="0" presStyleCnt="3"/>
      <dgm:spPr/>
      <dgm:t>
        <a:bodyPr/>
        <a:lstStyle/>
        <a:p>
          <a:endParaRPr lang="en-US"/>
        </a:p>
      </dgm:t>
    </dgm:pt>
    <dgm:pt modelId="{536276EB-8D5F-4490-9239-99049EA3E3DC}" type="pres">
      <dgm:prSet presAssocID="{B82416E8-B8A9-420A-8BB5-C2913885B78F}" presName="gear1dstNode" presStyleLbl="node1" presStyleIdx="0" presStyleCnt="3"/>
      <dgm:spPr/>
      <dgm:t>
        <a:bodyPr/>
        <a:lstStyle/>
        <a:p>
          <a:endParaRPr lang="en-US"/>
        </a:p>
      </dgm:t>
    </dgm:pt>
    <dgm:pt modelId="{F6A98DC5-01B5-4C8B-BFC7-4F9E46E39A8C}" type="pres">
      <dgm:prSet presAssocID="{EE5E725D-DCBB-4C7A-8905-5DC05DFB422D}" presName="gear2" presStyleLbl="node1" presStyleIdx="1" presStyleCnt="3" custScaleX="145488" custScaleY="113373">
        <dgm:presLayoutVars>
          <dgm:chMax val="1"/>
          <dgm:bulletEnabled val="1"/>
        </dgm:presLayoutVars>
      </dgm:prSet>
      <dgm:spPr/>
      <dgm:t>
        <a:bodyPr/>
        <a:lstStyle/>
        <a:p>
          <a:endParaRPr lang="en-US"/>
        </a:p>
      </dgm:t>
    </dgm:pt>
    <dgm:pt modelId="{B987E063-7085-413A-BF30-750BD693947F}" type="pres">
      <dgm:prSet presAssocID="{EE5E725D-DCBB-4C7A-8905-5DC05DFB422D}" presName="gear2srcNode" presStyleLbl="node1" presStyleIdx="1" presStyleCnt="3"/>
      <dgm:spPr/>
      <dgm:t>
        <a:bodyPr/>
        <a:lstStyle/>
        <a:p>
          <a:endParaRPr lang="en-US"/>
        </a:p>
      </dgm:t>
    </dgm:pt>
    <dgm:pt modelId="{36ED3EFB-626C-44DE-A264-71E31D18A29A}" type="pres">
      <dgm:prSet presAssocID="{EE5E725D-DCBB-4C7A-8905-5DC05DFB422D}" presName="gear2dstNode" presStyleLbl="node1" presStyleIdx="1" presStyleCnt="3"/>
      <dgm:spPr/>
      <dgm:t>
        <a:bodyPr/>
        <a:lstStyle/>
        <a:p>
          <a:endParaRPr lang="en-US"/>
        </a:p>
      </dgm:t>
    </dgm:pt>
    <dgm:pt modelId="{FFE75649-12FA-416C-8273-CC4C0751EC5B}" type="pres">
      <dgm:prSet presAssocID="{88D4BF95-DF14-4CD4-A5D0-557DFE394462}" presName="gear3" presStyleLbl="node1" presStyleIdx="2" presStyleCnt="3" custLinFactNeighborX="12652" custLinFactNeighborY="-7028"/>
      <dgm:spPr/>
      <dgm:t>
        <a:bodyPr/>
        <a:lstStyle/>
        <a:p>
          <a:endParaRPr lang="en-US"/>
        </a:p>
      </dgm:t>
    </dgm:pt>
    <dgm:pt modelId="{0BA53210-2DD9-4B74-8022-145351F047AE}" type="pres">
      <dgm:prSet presAssocID="{88D4BF95-DF14-4CD4-A5D0-557DFE394462}" presName="gear3tx" presStyleLbl="node1" presStyleIdx="2" presStyleCnt="3">
        <dgm:presLayoutVars>
          <dgm:chMax val="1"/>
          <dgm:bulletEnabled val="1"/>
        </dgm:presLayoutVars>
      </dgm:prSet>
      <dgm:spPr/>
      <dgm:t>
        <a:bodyPr/>
        <a:lstStyle/>
        <a:p>
          <a:endParaRPr lang="en-US"/>
        </a:p>
      </dgm:t>
    </dgm:pt>
    <dgm:pt modelId="{AC37D1D0-61BC-45FD-8841-038B631A4631}" type="pres">
      <dgm:prSet presAssocID="{88D4BF95-DF14-4CD4-A5D0-557DFE394462}" presName="gear3srcNode" presStyleLbl="node1" presStyleIdx="2" presStyleCnt="3"/>
      <dgm:spPr/>
      <dgm:t>
        <a:bodyPr/>
        <a:lstStyle/>
        <a:p>
          <a:endParaRPr lang="en-US"/>
        </a:p>
      </dgm:t>
    </dgm:pt>
    <dgm:pt modelId="{F955C4D3-A902-4214-B5AB-AA04E2F9CD61}" type="pres">
      <dgm:prSet presAssocID="{88D4BF95-DF14-4CD4-A5D0-557DFE394462}" presName="gear3dstNode" presStyleLbl="node1" presStyleIdx="2" presStyleCnt="3"/>
      <dgm:spPr/>
      <dgm:t>
        <a:bodyPr/>
        <a:lstStyle/>
        <a:p>
          <a:endParaRPr lang="en-US"/>
        </a:p>
      </dgm:t>
    </dgm:pt>
    <dgm:pt modelId="{782BCFA4-3650-43D7-BFDE-C21853365DEC}" type="pres">
      <dgm:prSet presAssocID="{777799C8-54E3-426A-9EA5-BC608BF3C5A3}" presName="connector1" presStyleLbl="sibTrans2D1" presStyleIdx="0" presStyleCnt="3"/>
      <dgm:spPr/>
      <dgm:t>
        <a:bodyPr/>
        <a:lstStyle/>
        <a:p>
          <a:endParaRPr lang="en-US"/>
        </a:p>
      </dgm:t>
    </dgm:pt>
    <dgm:pt modelId="{3DBC74CB-43CF-482B-A3C9-22B6C31CE960}" type="pres">
      <dgm:prSet presAssocID="{AA95B6D5-6B10-4C3F-B668-C55083756A21}" presName="connector2" presStyleLbl="sibTrans2D1" presStyleIdx="1" presStyleCnt="3"/>
      <dgm:spPr/>
      <dgm:t>
        <a:bodyPr/>
        <a:lstStyle/>
        <a:p>
          <a:endParaRPr lang="en-US"/>
        </a:p>
      </dgm:t>
    </dgm:pt>
    <dgm:pt modelId="{91C94DE7-215F-4CD5-9D57-630CA6E021F4}" type="pres">
      <dgm:prSet presAssocID="{68A8E43D-CF4E-473D-B00C-BD951CAEF2B9}" presName="connector3" presStyleLbl="sibTrans2D1" presStyleIdx="2" presStyleCnt="3"/>
      <dgm:spPr/>
      <dgm:t>
        <a:bodyPr/>
        <a:lstStyle/>
        <a:p>
          <a:endParaRPr lang="en-US"/>
        </a:p>
      </dgm:t>
    </dgm:pt>
  </dgm:ptLst>
  <dgm:cxnLst>
    <dgm:cxn modelId="{1B908DF0-2F62-4BDD-AA92-7B31FB971483}" srcId="{1B895C2E-9F1F-4AC5-B4AA-6EA462A0C597}" destId="{B82416E8-B8A9-420A-8BB5-C2913885B78F}" srcOrd="0" destOrd="0" parTransId="{AAF19517-A93A-46BA-8262-3D0859230112}" sibTransId="{777799C8-54E3-426A-9EA5-BC608BF3C5A3}"/>
    <dgm:cxn modelId="{90D8A0F5-B6CB-4CE8-B086-9B2CDEBB2291}" type="presOf" srcId="{AA95B6D5-6B10-4C3F-B668-C55083756A21}" destId="{3DBC74CB-43CF-482B-A3C9-22B6C31CE960}" srcOrd="0" destOrd="0" presId="urn:microsoft.com/office/officeart/2005/8/layout/gear1"/>
    <dgm:cxn modelId="{6511061E-9597-4218-A3D3-2FD7BDE1ACF8}" srcId="{1B895C2E-9F1F-4AC5-B4AA-6EA462A0C597}" destId="{88D4BF95-DF14-4CD4-A5D0-557DFE394462}" srcOrd="2" destOrd="0" parTransId="{9D6D03D7-DF43-48A7-881E-98B7F8418BD5}" sibTransId="{68A8E43D-CF4E-473D-B00C-BD951CAEF2B9}"/>
    <dgm:cxn modelId="{551072D1-A808-41AE-85F6-F806EC3B21BE}" type="presOf" srcId="{B82416E8-B8A9-420A-8BB5-C2913885B78F}" destId="{536276EB-8D5F-4490-9239-99049EA3E3DC}" srcOrd="2" destOrd="0" presId="urn:microsoft.com/office/officeart/2005/8/layout/gear1"/>
    <dgm:cxn modelId="{86DC6FAB-6339-4521-9AA0-56334B4AD825}" type="presOf" srcId="{EE5E725D-DCBB-4C7A-8905-5DC05DFB422D}" destId="{36ED3EFB-626C-44DE-A264-71E31D18A29A}" srcOrd="2" destOrd="0" presId="urn:microsoft.com/office/officeart/2005/8/layout/gear1"/>
    <dgm:cxn modelId="{0F2C6B54-CF92-40C2-8367-884528049DD5}" type="presOf" srcId="{EE5E725D-DCBB-4C7A-8905-5DC05DFB422D}" destId="{F6A98DC5-01B5-4C8B-BFC7-4F9E46E39A8C}" srcOrd="0" destOrd="0" presId="urn:microsoft.com/office/officeart/2005/8/layout/gear1"/>
    <dgm:cxn modelId="{65483A5A-FBAD-4F56-8168-D2880C788943}" type="presOf" srcId="{EE5E725D-DCBB-4C7A-8905-5DC05DFB422D}" destId="{B987E063-7085-413A-BF30-750BD693947F}" srcOrd="1" destOrd="0" presId="urn:microsoft.com/office/officeart/2005/8/layout/gear1"/>
    <dgm:cxn modelId="{2E25C5D5-C70F-43C8-A7EA-6589083DBEBC}" type="presOf" srcId="{B82416E8-B8A9-420A-8BB5-C2913885B78F}" destId="{9D3D22BC-A7E9-4874-BF34-C65C9C2AD4C9}" srcOrd="1" destOrd="0" presId="urn:microsoft.com/office/officeart/2005/8/layout/gear1"/>
    <dgm:cxn modelId="{41CDC248-8731-4D3E-9604-99FF8E7D8CB1}" type="presOf" srcId="{88D4BF95-DF14-4CD4-A5D0-557DFE394462}" destId="{AC37D1D0-61BC-45FD-8841-038B631A4631}" srcOrd="2" destOrd="0" presId="urn:microsoft.com/office/officeart/2005/8/layout/gear1"/>
    <dgm:cxn modelId="{B17C245D-62A8-4D00-9DF6-848953877005}" type="presOf" srcId="{88D4BF95-DF14-4CD4-A5D0-557DFE394462}" destId="{0BA53210-2DD9-4B74-8022-145351F047AE}" srcOrd="1" destOrd="0" presId="urn:microsoft.com/office/officeart/2005/8/layout/gear1"/>
    <dgm:cxn modelId="{DB1591BB-EBD3-4942-BE3A-9552E93FB2E8}" type="presOf" srcId="{88D4BF95-DF14-4CD4-A5D0-557DFE394462}" destId="{F955C4D3-A902-4214-B5AB-AA04E2F9CD61}" srcOrd="3" destOrd="0" presId="urn:microsoft.com/office/officeart/2005/8/layout/gear1"/>
    <dgm:cxn modelId="{CE76E32B-9E06-47FA-B702-93DC4A4A4707}" srcId="{1B895C2E-9F1F-4AC5-B4AA-6EA462A0C597}" destId="{EE5E725D-DCBB-4C7A-8905-5DC05DFB422D}" srcOrd="1" destOrd="0" parTransId="{4082F888-FA51-4E44-9DFE-7A05689D13BA}" sibTransId="{AA95B6D5-6B10-4C3F-B668-C55083756A21}"/>
    <dgm:cxn modelId="{26F0BF24-12AA-42DF-9D34-7A30FA9C9620}" type="presOf" srcId="{68A8E43D-CF4E-473D-B00C-BD951CAEF2B9}" destId="{91C94DE7-215F-4CD5-9D57-630CA6E021F4}" srcOrd="0" destOrd="0" presId="urn:microsoft.com/office/officeart/2005/8/layout/gear1"/>
    <dgm:cxn modelId="{1ECA584B-A771-4B82-A050-5715297C0EC1}" type="presOf" srcId="{777799C8-54E3-426A-9EA5-BC608BF3C5A3}" destId="{782BCFA4-3650-43D7-BFDE-C21853365DEC}" srcOrd="0" destOrd="0" presId="urn:microsoft.com/office/officeart/2005/8/layout/gear1"/>
    <dgm:cxn modelId="{0423E14F-23BB-48CE-9FCF-7BEB40E01A37}" type="presOf" srcId="{1B895C2E-9F1F-4AC5-B4AA-6EA462A0C597}" destId="{AB3A1C67-4C06-48E6-8DF4-BFDD7696B669}" srcOrd="0" destOrd="0" presId="urn:microsoft.com/office/officeart/2005/8/layout/gear1"/>
    <dgm:cxn modelId="{3CE09545-6550-4B5B-A6EE-E771DB8726D6}" type="presOf" srcId="{88D4BF95-DF14-4CD4-A5D0-557DFE394462}" destId="{FFE75649-12FA-416C-8273-CC4C0751EC5B}" srcOrd="0" destOrd="0" presId="urn:microsoft.com/office/officeart/2005/8/layout/gear1"/>
    <dgm:cxn modelId="{068F04C5-2BBF-45C5-9107-DC7EBD949290}" type="presOf" srcId="{B82416E8-B8A9-420A-8BB5-C2913885B78F}" destId="{AEBEA6C1-03D7-4911-A7DA-A62BA535162C}" srcOrd="0" destOrd="0" presId="urn:microsoft.com/office/officeart/2005/8/layout/gear1"/>
    <dgm:cxn modelId="{9365FF39-4A2E-4E48-8E77-46D109050379}" type="presParOf" srcId="{AB3A1C67-4C06-48E6-8DF4-BFDD7696B669}" destId="{AEBEA6C1-03D7-4911-A7DA-A62BA535162C}" srcOrd="0" destOrd="0" presId="urn:microsoft.com/office/officeart/2005/8/layout/gear1"/>
    <dgm:cxn modelId="{E4C5506A-B274-46C0-9E00-AC17108E56FE}" type="presParOf" srcId="{AB3A1C67-4C06-48E6-8DF4-BFDD7696B669}" destId="{9D3D22BC-A7E9-4874-BF34-C65C9C2AD4C9}" srcOrd="1" destOrd="0" presId="urn:microsoft.com/office/officeart/2005/8/layout/gear1"/>
    <dgm:cxn modelId="{0FB6F727-A404-49BE-B945-A9FB206F76B1}" type="presParOf" srcId="{AB3A1C67-4C06-48E6-8DF4-BFDD7696B669}" destId="{536276EB-8D5F-4490-9239-99049EA3E3DC}" srcOrd="2" destOrd="0" presId="urn:microsoft.com/office/officeart/2005/8/layout/gear1"/>
    <dgm:cxn modelId="{7C6E8151-E1CD-4FFF-AA32-29EE24CF8E13}" type="presParOf" srcId="{AB3A1C67-4C06-48E6-8DF4-BFDD7696B669}" destId="{F6A98DC5-01B5-4C8B-BFC7-4F9E46E39A8C}" srcOrd="3" destOrd="0" presId="urn:microsoft.com/office/officeart/2005/8/layout/gear1"/>
    <dgm:cxn modelId="{1C9D959B-FF1A-484B-8CFA-9B1E9B952201}" type="presParOf" srcId="{AB3A1C67-4C06-48E6-8DF4-BFDD7696B669}" destId="{B987E063-7085-413A-BF30-750BD693947F}" srcOrd="4" destOrd="0" presId="urn:microsoft.com/office/officeart/2005/8/layout/gear1"/>
    <dgm:cxn modelId="{21D0AA2B-5862-4AD5-A5AD-EA441787A801}" type="presParOf" srcId="{AB3A1C67-4C06-48E6-8DF4-BFDD7696B669}" destId="{36ED3EFB-626C-44DE-A264-71E31D18A29A}" srcOrd="5" destOrd="0" presId="urn:microsoft.com/office/officeart/2005/8/layout/gear1"/>
    <dgm:cxn modelId="{05BEFBAF-FB8C-4C8C-8B63-3D096F4D33FF}" type="presParOf" srcId="{AB3A1C67-4C06-48E6-8DF4-BFDD7696B669}" destId="{FFE75649-12FA-416C-8273-CC4C0751EC5B}" srcOrd="6" destOrd="0" presId="urn:microsoft.com/office/officeart/2005/8/layout/gear1"/>
    <dgm:cxn modelId="{A7649408-5F5A-4D03-B320-5A2D00C15EDB}" type="presParOf" srcId="{AB3A1C67-4C06-48E6-8DF4-BFDD7696B669}" destId="{0BA53210-2DD9-4B74-8022-145351F047AE}" srcOrd="7" destOrd="0" presId="urn:microsoft.com/office/officeart/2005/8/layout/gear1"/>
    <dgm:cxn modelId="{E00510D2-71E7-4A70-A394-1091AF77DD96}" type="presParOf" srcId="{AB3A1C67-4C06-48E6-8DF4-BFDD7696B669}" destId="{AC37D1D0-61BC-45FD-8841-038B631A4631}" srcOrd="8" destOrd="0" presId="urn:microsoft.com/office/officeart/2005/8/layout/gear1"/>
    <dgm:cxn modelId="{A6AE49A7-3171-4984-B8BD-BDBEAED57258}" type="presParOf" srcId="{AB3A1C67-4C06-48E6-8DF4-BFDD7696B669}" destId="{F955C4D3-A902-4214-B5AB-AA04E2F9CD61}" srcOrd="9" destOrd="0" presId="urn:microsoft.com/office/officeart/2005/8/layout/gear1"/>
    <dgm:cxn modelId="{D78A8EF1-F62A-48DA-80B5-E4C8C3DC7CF9}" type="presParOf" srcId="{AB3A1C67-4C06-48E6-8DF4-BFDD7696B669}" destId="{782BCFA4-3650-43D7-BFDE-C21853365DEC}" srcOrd="10" destOrd="0" presId="urn:microsoft.com/office/officeart/2005/8/layout/gear1"/>
    <dgm:cxn modelId="{E6FCB54F-5C28-4EDB-874D-89418FD0095A}" type="presParOf" srcId="{AB3A1C67-4C06-48E6-8DF4-BFDD7696B669}" destId="{3DBC74CB-43CF-482B-A3C9-22B6C31CE960}" srcOrd="11" destOrd="0" presId="urn:microsoft.com/office/officeart/2005/8/layout/gear1"/>
    <dgm:cxn modelId="{2E95EEE3-C834-4FEB-8B0F-631D134038EF}" type="presParOf" srcId="{AB3A1C67-4C06-48E6-8DF4-BFDD7696B669}" destId="{91C94DE7-215F-4CD5-9D57-630CA6E021F4}" srcOrd="12" destOrd="0" presId="urn:microsoft.com/office/officeart/2005/8/layout/gear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EBEA6C1-03D7-4911-A7DA-A62BA535162C}">
      <dsp:nvSpPr>
        <dsp:cNvPr id="0" name=""/>
        <dsp:cNvSpPr/>
      </dsp:nvSpPr>
      <dsp:spPr>
        <a:xfrm>
          <a:off x="1923592" y="1963718"/>
          <a:ext cx="2357454" cy="2357454"/>
        </a:xfrm>
        <a:prstGeom prst="gear9">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Human resource integration</a:t>
          </a:r>
        </a:p>
        <a:p>
          <a:pPr lvl="0" algn="ctr" defTabSz="711200">
            <a:lnSpc>
              <a:spcPct val="90000"/>
            </a:lnSpc>
            <a:spcBef>
              <a:spcPct val="0"/>
            </a:spcBef>
            <a:spcAft>
              <a:spcPct val="35000"/>
            </a:spcAft>
          </a:pPr>
          <a:r>
            <a:rPr lang="en-US" sz="1600" kern="1200" dirty="0" smtClean="0"/>
            <a:t>INTRANET</a:t>
          </a:r>
        </a:p>
      </dsp:txBody>
      <dsp:txXfrm>
        <a:off x="1923592" y="1963718"/>
        <a:ext cx="2357454" cy="2357454"/>
      </dsp:txXfrm>
    </dsp:sp>
    <dsp:sp modelId="{F6A98DC5-01B5-4C8B-BFC7-4F9E46E39A8C}">
      <dsp:nvSpPr>
        <dsp:cNvPr id="0" name=""/>
        <dsp:cNvSpPr/>
      </dsp:nvSpPr>
      <dsp:spPr>
        <a:xfrm>
          <a:off x="167267" y="1274415"/>
          <a:ext cx="2494409" cy="1943793"/>
        </a:xfrm>
        <a:prstGeom prst="gear6">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Operations management integration</a:t>
          </a:r>
        </a:p>
      </dsp:txBody>
      <dsp:txXfrm>
        <a:off x="167267" y="1274415"/>
        <a:ext cx="2494409" cy="1943793"/>
      </dsp:txXfrm>
    </dsp:sp>
    <dsp:sp modelId="{FFE75649-12FA-416C-8273-CC4C0751EC5B}">
      <dsp:nvSpPr>
        <dsp:cNvPr id="0" name=""/>
        <dsp:cNvSpPr/>
      </dsp:nvSpPr>
      <dsp:spPr>
        <a:xfrm rot="20700000">
          <a:off x="1777822" y="188771"/>
          <a:ext cx="1679871" cy="1679871"/>
        </a:xfrm>
        <a:prstGeom prst="gear6">
          <a:avLst/>
        </a:prstGeom>
        <a:gradFill rotWithShape="0">
          <a:gsLst>
            <a:gs pos="0">
              <a:schemeClr val="accent1">
                <a:hueOff val="0"/>
                <a:satOff val="0"/>
                <a:lumOff val="0"/>
                <a:alphaOff val="0"/>
                <a:tint val="60000"/>
                <a:satMod val="160000"/>
              </a:schemeClr>
            </a:gs>
            <a:gs pos="46000">
              <a:schemeClr val="accent1">
                <a:hueOff val="0"/>
                <a:satOff val="0"/>
                <a:lumOff val="0"/>
                <a:alphaOff val="0"/>
                <a:tint val="86000"/>
                <a:satMod val="160000"/>
              </a:schemeClr>
            </a:gs>
            <a:gs pos="100000">
              <a:schemeClr val="accent1">
                <a:hueOff val="0"/>
                <a:satOff val="0"/>
                <a:lumOff val="0"/>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kern="1200" dirty="0" smtClean="0"/>
            <a:t>Sales force Integration</a:t>
          </a:r>
          <a:endParaRPr lang="en-US" sz="1600" kern="1200" dirty="0"/>
        </a:p>
      </dsp:txBody>
      <dsp:txXfrm>
        <a:off x="2146267" y="557216"/>
        <a:ext cx="942981" cy="942981"/>
      </dsp:txXfrm>
    </dsp:sp>
    <dsp:sp modelId="{782BCFA4-3650-43D7-BFDE-C21853365DEC}">
      <dsp:nvSpPr>
        <dsp:cNvPr id="0" name=""/>
        <dsp:cNvSpPr/>
      </dsp:nvSpPr>
      <dsp:spPr>
        <a:xfrm>
          <a:off x="1748562" y="1589963"/>
          <a:ext cx="3017541" cy="3017541"/>
        </a:xfrm>
        <a:prstGeom prst="circularArrow">
          <a:avLst>
            <a:gd name="adj1" fmla="val 4687"/>
            <a:gd name="adj2" fmla="val 299029"/>
            <a:gd name="adj3" fmla="val 2518377"/>
            <a:gd name="adj4" fmla="val 15856522"/>
            <a:gd name="adj5" fmla="val 5469"/>
          </a:avLst>
        </a:prstGeom>
        <a:gradFill rotWithShape="0">
          <a:gsLst>
            <a:gs pos="0">
              <a:schemeClr val="accent1">
                <a:tint val="60000"/>
                <a:hueOff val="0"/>
                <a:satOff val="0"/>
                <a:lumOff val="0"/>
                <a:alphaOff val="0"/>
                <a:tint val="60000"/>
                <a:satMod val="160000"/>
              </a:schemeClr>
            </a:gs>
            <a:gs pos="46000">
              <a:schemeClr val="accent1">
                <a:tint val="60000"/>
                <a:hueOff val="0"/>
                <a:satOff val="0"/>
                <a:lumOff val="0"/>
                <a:alphaOff val="0"/>
                <a:tint val="86000"/>
                <a:satMod val="160000"/>
              </a:schemeClr>
            </a:gs>
            <a:gs pos="100000">
              <a:schemeClr val="accent1">
                <a:tint val="60000"/>
                <a:hueOff val="0"/>
                <a:satOff val="0"/>
                <a:lumOff val="0"/>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DBC74CB-43CF-482B-A3C9-22B6C31CE960}">
      <dsp:nvSpPr>
        <dsp:cNvPr id="0" name=""/>
        <dsp:cNvSpPr/>
      </dsp:nvSpPr>
      <dsp:spPr>
        <a:xfrm>
          <a:off x="253579" y="1009304"/>
          <a:ext cx="2192432" cy="2192432"/>
        </a:xfrm>
        <a:prstGeom prst="leftCircularArrow">
          <a:avLst>
            <a:gd name="adj1" fmla="val 6452"/>
            <a:gd name="adj2" fmla="val 429999"/>
            <a:gd name="adj3" fmla="val 10489124"/>
            <a:gd name="adj4" fmla="val 14837806"/>
            <a:gd name="adj5" fmla="val 7527"/>
          </a:avLst>
        </a:prstGeom>
        <a:gradFill rotWithShape="0">
          <a:gsLst>
            <a:gs pos="0">
              <a:schemeClr val="accent1">
                <a:tint val="60000"/>
                <a:hueOff val="0"/>
                <a:satOff val="0"/>
                <a:lumOff val="0"/>
                <a:alphaOff val="0"/>
                <a:tint val="60000"/>
                <a:satMod val="160000"/>
              </a:schemeClr>
            </a:gs>
            <a:gs pos="46000">
              <a:schemeClr val="accent1">
                <a:tint val="60000"/>
                <a:hueOff val="0"/>
                <a:satOff val="0"/>
                <a:lumOff val="0"/>
                <a:alphaOff val="0"/>
                <a:tint val="86000"/>
                <a:satMod val="160000"/>
              </a:schemeClr>
            </a:gs>
            <a:gs pos="100000">
              <a:schemeClr val="accent1">
                <a:tint val="60000"/>
                <a:hueOff val="0"/>
                <a:satOff val="0"/>
                <a:lumOff val="0"/>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91C94DE7-215F-4CD5-9D57-630CA6E021F4}">
      <dsp:nvSpPr>
        <dsp:cNvPr id="0" name=""/>
        <dsp:cNvSpPr/>
      </dsp:nvSpPr>
      <dsp:spPr>
        <a:xfrm>
          <a:off x="1128946" y="-162132"/>
          <a:ext cx="2363883" cy="2363883"/>
        </a:xfrm>
        <a:prstGeom prst="circularArrow">
          <a:avLst>
            <a:gd name="adj1" fmla="val 5984"/>
            <a:gd name="adj2" fmla="val 394124"/>
            <a:gd name="adj3" fmla="val 13313824"/>
            <a:gd name="adj4" fmla="val 10508221"/>
            <a:gd name="adj5" fmla="val 6981"/>
          </a:avLst>
        </a:prstGeom>
        <a:gradFill rotWithShape="0">
          <a:gsLst>
            <a:gs pos="0">
              <a:schemeClr val="accent1">
                <a:tint val="60000"/>
                <a:hueOff val="0"/>
                <a:satOff val="0"/>
                <a:lumOff val="0"/>
                <a:alphaOff val="0"/>
                <a:tint val="60000"/>
                <a:satMod val="160000"/>
              </a:schemeClr>
            </a:gs>
            <a:gs pos="46000">
              <a:schemeClr val="accent1">
                <a:tint val="60000"/>
                <a:hueOff val="0"/>
                <a:satOff val="0"/>
                <a:lumOff val="0"/>
                <a:alphaOff val="0"/>
                <a:tint val="86000"/>
                <a:satMod val="160000"/>
              </a:schemeClr>
            </a:gs>
            <a:gs pos="100000">
              <a:schemeClr val="accent1">
                <a:tint val="60000"/>
                <a:hueOff val="0"/>
                <a:satOff val="0"/>
                <a:lumOff val="0"/>
                <a:alphaOff val="0"/>
                <a:shade val="40000"/>
                <a:satMod val="160000"/>
              </a:schemeClr>
            </a:gs>
          </a:gsLst>
          <a:path path="circle">
            <a:fillToRect l="50000" t="155000" r="50000" b="-55000"/>
          </a:path>
        </a:gradFill>
        <a:ln>
          <a:noFill/>
        </a:ln>
        <a:effectLst>
          <a:outerShdw blurRad="50800" dist="38100" dir="14700000" algn="t" rotWithShape="0">
            <a:srgbClr val="000000">
              <a:alpha val="60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
  <dgm:title val=""/>
  <dgm:desc val=""/>
  <dgm:catLst>
    <dgm:cat type="relationship" pri="30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8B47FFA-E9AF-4030-9E89-6AE19D187937}" type="datetimeFigureOut">
              <a:rPr lang="en-US" smtClean="0"/>
              <a:t>9/22/2010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34372FC-202E-4E4B-BC35-312836F5574D}"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FFB316-D7A6-4D78-963D-841A62DDCD72}" type="datetimeFigureOut">
              <a:rPr lang="en-US" smtClean="0"/>
              <a:pPr/>
              <a:t>9/22/2010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EB6D15-87CA-4246-B1B6-D3B26A7DA505}"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ln/>
        </p:spPr>
      </p:sp>
      <p:sp>
        <p:nvSpPr>
          <p:cNvPr id="21507" name="Notes Placeholder 2"/>
          <p:cNvSpPr>
            <a:spLocks noGrp="1"/>
          </p:cNvSpPr>
          <p:nvPr>
            <p:ph type="body" idx="1"/>
          </p:nvPr>
        </p:nvSpPr>
        <p:spPr>
          <a:noFill/>
          <a:ln/>
        </p:spPr>
        <p:txBody>
          <a:bodyPr/>
          <a:lstStyle/>
          <a:p>
            <a:r>
              <a:rPr lang="en-US" smtClean="0"/>
              <a:t>Hewlett-Packard, the second largest computer company behind IBM with revenues of $45 billion, saw its share price plummet from a split adjusted</a:t>
            </a:r>
          </a:p>
          <a:p>
            <a:r>
              <a:rPr lang="en-US" smtClean="0"/>
              <a:t>$68 a share in mid-2000 to $30 by the end of 2001.</a:t>
            </a:r>
          </a:p>
          <a:p>
            <a:endParaRPr lang="en-US" smtClean="0"/>
          </a:p>
          <a:p>
            <a:r>
              <a:rPr lang="en-US" smtClean="0"/>
              <a:t>High end server market dominated by IBM, HP struggling to keep up</a:t>
            </a:r>
          </a:p>
          <a:p>
            <a:r>
              <a:rPr lang="en-US" smtClean="0"/>
              <a:t>HP was number 3, with Dell being the market leader and Compaq no.2</a:t>
            </a:r>
          </a:p>
          <a:p>
            <a:r>
              <a:rPr lang="en-US" smtClean="0"/>
              <a:t>Both HP and Compaq were struggling companies</a:t>
            </a:r>
          </a:p>
          <a:p>
            <a:r>
              <a:rPr lang="en-US" smtClean="0"/>
              <a:t>HP alone could not compete with Dell in the Low-cost, high volume PC market.</a:t>
            </a:r>
          </a:p>
          <a:p>
            <a:r>
              <a:rPr lang="en-US" smtClean="0"/>
              <a:t>Compaq wanted to achieve expertese in High end UNIX servers.</a:t>
            </a:r>
          </a:p>
          <a:p>
            <a:r>
              <a:rPr lang="en-US" smtClean="0"/>
              <a:t>Carley Fiorina, the then HP CEO, wanted to change the backward approach of HP, through the deal.</a:t>
            </a:r>
          </a:p>
          <a:p>
            <a:endParaRPr lang="en-US" smtClean="0"/>
          </a:p>
          <a:p>
            <a:r>
              <a:rPr lang="en-US" smtClean="0"/>
              <a:t>“Slow motion collision of two garbage trucks”</a:t>
            </a:r>
          </a:p>
          <a:p>
            <a:endParaRPr lang="en-US" smtClean="0"/>
          </a:p>
          <a:p>
            <a:r>
              <a:rPr lang="en-US" smtClean="0"/>
              <a:t>September</a:t>
            </a:r>
          </a:p>
          <a:p>
            <a:r>
              <a:rPr lang="en-US" smtClean="0"/>
              <a:t>2000 an $18 billion bid for the consulting arm of PriceWaterhouse Coopers (PwC). At that time, HP’s Services Group accounted for about 1 percent of the market for IT services. The market was huge, estimated to exceed $660 billion in 2000, and fragmented; Compaq also had an estimated 1 percent of the market and IBM was the industry leader with 5 percent. The deal would have transferred PwC’s 31,000-strong army of information system consultants to HP’s small IT services group. HP’s goal was to garner a higher percentage of its revenue from high margin services. Services were becoming increasingly important sources of revenue for other technology companies. For example, by 2001, IBM obtained one-third of its revenue from its Global Services arm</a:t>
            </a:r>
          </a:p>
          <a:p>
            <a:endParaRPr lang="en-US" smtClean="0"/>
          </a:p>
          <a:p>
            <a:r>
              <a:rPr lang="en-US" smtClean="0"/>
              <a:t>The company lost more money in the three years following the merger than in its entire previous history: more than $2 billion by the end of 2000. Compaq also lost its position as America’s leading PC maker, having been passed by both Dell and HP in the retail market. Compaq’s president and CEO, Eckhard Pfeiffer who engineered the deal, was fired within a year of the purchase - If this experience did not scare off Fiorina, it probably gave HP’s investors pause</a:t>
            </a:r>
          </a:p>
        </p:txBody>
      </p:sp>
      <p:sp>
        <p:nvSpPr>
          <p:cNvPr id="4" name="Slide Number Placeholder 3"/>
          <p:cNvSpPr>
            <a:spLocks noGrp="1"/>
          </p:cNvSpPr>
          <p:nvPr>
            <p:ph type="sldNum" sz="quarter" idx="5"/>
          </p:nvPr>
        </p:nvSpPr>
        <p:spPr/>
        <p:txBody>
          <a:bodyPr/>
          <a:lstStyle/>
          <a:p>
            <a:pPr>
              <a:defRPr/>
            </a:pPr>
            <a:fld id="{C3A6DD24-FB4B-4DC7-BB69-F35FC29E5126}" type="slidenum">
              <a:rPr lang="de-DE" smtClean="0"/>
              <a:pPr>
                <a:defRPr/>
              </a:pPr>
              <a:t>11</a:t>
            </a:fld>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bwMode="auto">
          <a:noFill/>
          <a:ln>
            <a:solidFill>
              <a:srgbClr val="000000"/>
            </a:solidFill>
            <a:miter lim="800000"/>
            <a:headEnd/>
            <a:tailEnd/>
          </a:ln>
        </p:spPr>
      </p:sp>
      <p:sp>
        <p:nvSpPr>
          <p:cNvPr id="65539"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65540" name="Slide Number Placeholder 3"/>
          <p:cNvSpPr>
            <a:spLocks noGrp="1"/>
          </p:cNvSpPr>
          <p:nvPr>
            <p:ph type="sldNum" sz="quarter" idx="5"/>
          </p:nvPr>
        </p:nvSpPr>
        <p:spPr bwMode="auto">
          <a:noFill/>
          <a:ln>
            <a:miter lim="800000"/>
            <a:headEnd/>
            <a:tailEnd/>
          </a:ln>
        </p:spPr>
        <p:txBody>
          <a:bodyPr/>
          <a:lstStyle/>
          <a:p>
            <a:fld id="{6C407B3D-78AC-42AA-A100-38EE2CEA00DE}" type="slidenum">
              <a:rPr lang="en-US"/>
              <a:pPr/>
              <a:t>28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Slide Image Placeholder 1"/>
          <p:cNvSpPr>
            <a:spLocks noGrp="1" noRot="1" noChangeAspect="1" noTextEdit="1"/>
          </p:cNvSpPr>
          <p:nvPr>
            <p:ph type="sldImg"/>
          </p:nvPr>
        </p:nvSpPr>
        <p:spPr bwMode="auto">
          <a:noFill/>
          <a:ln>
            <a:solidFill>
              <a:srgbClr val="000000"/>
            </a:solidFill>
            <a:miter lim="800000"/>
            <a:headEnd/>
            <a:tailEnd/>
          </a:ln>
        </p:spPr>
      </p:sp>
      <p:sp>
        <p:nvSpPr>
          <p:cNvPr id="54275"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54276" name="Slide Number Placeholder 3"/>
          <p:cNvSpPr>
            <a:spLocks noGrp="1"/>
          </p:cNvSpPr>
          <p:nvPr>
            <p:ph type="sldNum" sz="quarter" idx="5"/>
          </p:nvPr>
        </p:nvSpPr>
        <p:spPr bwMode="auto">
          <a:noFill/>
          <a:ln>
            <a:miter lim="800000"/>
            <a:headEnd/>
            <a:tailEnd/>
          </a:ln>
        </p:spPr>
        <p:txBody>
          <a:bodyPr/>
          <a:lstStyle/>
          <a:p>
            <a:fld id="{EA224D22-1E83-4C36-997B-8753232FC3F7}" type="slidenum">
              <a:rPr lang="en-US"/>
              <a:pPr/>
              <a:t>16</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55300" name="Slide Number Placeholder 3"/>
          <p:cNvSpPr>
            <a:spLocks noGrp="1"/>
          </p:cNvSpPr>
          <p:nvPr>
            <p:ph type="sldNum" sz="quarter" idx="5"/>
          </p:nvPr>
        </p:nvSpPr>
        <p:spPr bwMode="auto">
          <a:noFill/>
          <a:ln>
            <a:miter lim="800000"/>
            <a:headEnd/>
            <a:tailEnd/>
          </a:ln>
        </p:spPr>
        <p:txBody>
          <a:bodyPr/>
          <a:lstStyle/>
          <a:p>
            <a:fld id="{C93DE872-739F-462B-AF50-6C4599B547EA}" type="slidenum">
              <a:rPr lang="en-US"/>
              <a:pPr/>
              <a:t>17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Slide Image Placeholder 1"/>
          <p:cNvSpPr>
            <a:spLocks noGrp="1" noRot="1" noChangeAspect="1" noTextEdit="1"/>
          </p:cNvSpPr>
          <p:nvPr>
            <p:ph type="sldImg"/>
          </p:nvPr>
        </p:nvSpPr>
        <p:spPr bwMode="auto">
          <a:noFill/>
          <a:ln>
            <a:solidFill>
              <a:srgbClr val="000000"/>
            </a:solidFill>
            <a:miter lim="800000"/>
            <a:headEnd/>
            <a:tailEnd/>
          </a:ln>
        </p:spPr>
      </p:sp>
      <p:sp>
        <p:nvSpPr>
          <p:cNvPr id="56323"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56324" name="Slide Number Placeholder 3"/>
          <p:cNvSpPr>
            <a:spLocks noGrp="1"/>
          </p:cNvSpPr>
          <p:nvPr>
            <p:ph type="sldNum" sz="quarter" idx="5"/>
          </p:nvPr>
        </p:nvSpPr>
        <p:spPr bwMode="auto">
          <a:noFill/>
          <a:ln>
            <a:miter lim="800000"/>
            <a:headEnd/>
            <a:tailEnd/>
          </a:ln>
        </p:spPr>
        <p:txBody>
          <a:bodyPr/>
          <a:lstStyle/>
          <a:p>
            <a:fld id="{77A38C8F-4AF7-4D22-8EA7-018D183A29E5}" type="slidenum">
              <a:rPr lang="en-US"/>
              <a:pPr/>
              <a:t>18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bwMode="auto">
          <a:noFill/>
          <a:ln>
            <a:solidFill>
              <a:srgbClr val="000000"/>
            </a:solidFill>
            <a:miter lim="800000"/>
            <a:headEnd/>
            <a:tailEnd/>
          </a:ln>
        </p:spPr>
      </p:sp>
      <p:sp>
        <p:nvSpPr>
          <p:cNvPr id="57347"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57348" name="Slide Number Placeholder 3"/>
          <p:cNvSpPr>
            <a:spLocks noGrp="1"/>
          </p:cNvSpPr>
          <p:nvPr>
            <p:ph type="sldNum" sz="quarter" idx="5"/>
          </p:nvPr>
        </p:nvSpPr>
        <p:spPr bwMode="auto">
          <a:noFill/>
          <a:ln>
            <a:miter lim="800000"/>
            <a:headEnd/>
            <a:tailEnd/>
          </a:ln>
        </p:spPr>
        <p:txBody>
          <a:bodyPr/>
          <a:lstStyle/>
          <a:p>
            <a:fld id="{FBDB7426-8230-4AB7-8FD9-83BF468C3689}" type="slidenum">
              <a:rPr lang="en-US"/>
              <a:pPr/>
              <a:t>19</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p:spPr>
      </p:sp>
      <p:sp>
        <p:nvSpPr>
          <p:cNvPr id="58371"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58372" name="Slide Number Placeholder 3"/>
          <p:cNvSpPr>
            <a:spLocks noGrp="1"/>
          </p:cNvSpPr>
          <p:nvPr>
            <p:ph type="sldNum" sz="quarter" idx="5"/>
          </p:nvPr>
        </p:nvSpPr>
        <p:spPr bwMode="auto">
          <a:noFill/>
          <a:ln>
            <a:miter lim="800000"/>
            <a:headEnd/>
            <a:tailEnd/>
          </a:ln>
        </p:spPr>
        <p:txBody>
          <a:bodyPr/>
          <a:lstStyle/>
          <a:p>
            <a:fld id="{1FA8BD0A-9787-435A-A99B-8E34C1D45D0B}" type="slidenum">
              <a:rPr lang="en-US"/>
              <a:pPr/>
              <a:t>20</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p:spPr>
      </p:sp>
      <p:sp>
        <p:nvSpPr>
          <p:cNvPr id="59395"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59396" name="Slide Number Placeholder 3"/>
          <p:cNvSpPr>
            <a:spLocks noGrp="1"/>
          </p:cNvSpPr>
          <p:nvPr>
            <p:ph type="sldNum" sz="quarter" idx="5"/>
          </p:nvPr>
        </p:nvSpPr>
        <p:spPr bwMode="auto">
          <a:noFill/>
          <a:ln>
            <a:miter lim="800000"/>
            <a:headEnd/>
            <a:tailEnd/>
          </a:ln>
        </p:spPr>
        <p:txBody>
          <a:bodyPr/>
          <a:lstStyle/>
          <a:p>
            <a:fld id="{FCD9E513-EA4D-4BDB-8A66-9CC815346479}" type="slidenum">
              <a:rPr lang="en-US"/>
              <a:pPr/>
              <a:t>21</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bwMode="auto">
          <a:noFill/>
          <a:ln>
            <a:solidFill>
              <a:srgbClr val="000000"/>
            </a:solidFill>
            <a:miter lim="800000"/>
            <a:headEnd/>
            <a:tailEnd/>
          </a:ln>
        </p:spPr>
      </p:sp>
      <p:sp>
        <p:nvSpPr>
          <p:cNvPr id="62467" name="Notes Placeholder 2"/>
          <p:cNvSpPr>
            <a:spLocks noGrp="1"/>
          </p:cNvSpPr>
          <p:nvPr>
            <p:ph type="body" idx="1"/>
          </p:nvPr>
        </p:nvSpPr>
        <p:spPr bwMode="auto">
          <a:noFill/>
        </p:spPr>
        <p:txBody>
          <a:bodyPr/>
          <a:lstStyle/>
          <a:p>
            <a:pPr eaLnBrk="1" hangingPunct="1">
              <a:spcBef>
                <a:spcPct val="0"/>
              </a:spcBef>
            </a:pPr>
            <a:r>
              <a:rPr lang="en-US" smtClean="0"/>
              <a:t>HP's network storage high-end servers and enterprise software business: 11/18 Top Managers are currently Compaq employees</a:t>
            </a:r>
          </a:p>
          <a:p>
            <a:pPr eaLnBrk="1" hangingPunct="1">
              <a:spcBef>
                <a:spcPct val="0"/>
              </a:spcBef>
            </a:pPr>
            <a:r>
              <a:rPr lang="en-US" smtClean="0"/>
              <a:t>IT Services 		              9/13 HP Managers</a:t>
            </a:r>
          </a:p>
          <a:p>
            <a:pPr eaLnBrk="1" hangingPunct="1">
              <a:spcBef>
                <a:spcPct val="0"/>
              </a:spcBef>
            </a:pPr>
            <a:r>
              <a:rPr lang="en-US" smtClean="0"/>
              <a:t>HP Personal Systems Group 9/13 HP Managers</a:t>
            </a:r>
          </a:p>
          <a:p>
            <a:pPr eaLnBrk="1" hangingPunct="1">
              <a:spcBef>
                <a:spcPct val="0"/>
              </a:spcBef>
            </a:pPr>
            <a:r>
              <a:rPr lang="en-US" smtClean="0"/>
              <a:t>Customer Facing (Front</a:t>
            </a:r>
          </a:p>
          <a:p>
            <a:pPr eaLnBrk="1" hangingPunct="1">
              <a:spcBef>
                <a:spcPct val="0"/>
              </a:spcBef>
            </a:pPr>
            <a:r>
              <a:rPr lang="en-US" smtClean="0"/>
              <a:t>End)/Product Facing (Back End)” reorganization in 1999-2000 had taken longer than planned</a:t>
            </a:r>
          </a:p>
          <a:p>
            <a:pPr eaLnBrk="1" hangingPunct="1">
              <a:spcBef>
                <a:spcPct val="0"/>
              </a:spcBef>
            </a:pPr>
            <a:endParaRPr lang="en-US" smtClean="0"/>
          </a:p>
        </p:txBody>
      </p:sp>
      <p:sp>
        <p:nvSpPr>
          <p:cNvPr id="62468" name="Slide Number Placeholder 3"/>
          <p:cNvSpPr>
            <a:spLocks noGrp="1"/>
          </p:cNvSpPr>
          <p:nvPr>
            <p:ph type="sldNum" sz="quarter" idx="5"/>
          </p:nvPr>
        </p:nvSpPr>
        <p:spPr bwMode="auto">
          <a:noFill/>
          <a:ln>
            <a:miter lim="800000"/>
            <a:headEnd/>
            <a:tailEnd/>
          </a:ln>
        </p:spPr>
        <p:txBody>
          <a:bodyPr/>
          <a:lstStyle/>
          <a:p>
            <a:fld id="{957383C3-6615-4294-9C43-4F063266BD2D}" type="slidenum">
              <a:rPr lang="en-US"/>
              <a:pPr/>
              <a:t>23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a:lstStyle/>
          <a:p>
            <a:pPr eaLnBrk="1" hangingPunct="1">
              <a:spcBef>
                <a:spcPct val="0"/>
              </a:spcBef>
            </a:pPr>
            <a:endParaRPr lang="en-US" smtClean="0"/>
          </a:p>
        </p:txBody>
      </p:sp>
      <p:sp>
        <p:nvSpPr>
          <p:cNvPr id="63492" name="Slide Number Placeholder 3"/>
          <p:cNvSpPr>
            <a:spLocks noGrp="1"/>
          </p:cNvSpPr>
          <p:nvPr>
            <p:ph type="sldNum" sz="quarter" idx="5"/>
          </p:nvPr>
        </p:nvSpPr>
        <p:spPr bwMode="auto">
          <a:noFill/>
          <a:ln>
            <a:miter lim="800000"/>
            <a:headEnd/>
            <a:tailEnd/>
          </a:ln>
        </p:spPr>
        <p:txBody>
          <a:bodyPr/>
          <a:lstStyle/>
          <a:p>
            <a:fld id="{306CF96D-543E-4B02-A4A5-89CDB34DEABA}" type="slidenum">
              <a:rPr lang="en-US"/>
              <a:pPr/>
              <a:t>26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9/22/2010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9/22/2010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9/22/2010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9/22/2010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9/22/2010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9/22/2010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9/22/2010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9/22/2010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9/22/2010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9/22/2010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9/22/2010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 Target="slide7.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HP-Compaq Merger</a:t>
            </a:r>
            <a:endParaRPr lang="en-US" dirty="0"/>
          </a:p>
        </p:txBody>
      </p:sp>
      <p:sp>
        <p:nvSpPr>
          <p:cNvPr id="3" name="Subtitle 2"/>
          <p:cNvSpPr>
            <a:spLocks noGrp="1"/>
          </p:cNvSpPr>
          <p:nvPr>
            <p:ph type="subTitle" idx="1"/>
          </p:nvPr>
        </p:nvSpPr>
        <p:spPr/>
        <p:txBody>
          <a:bodyPr/>
          <a:lstStyle/>
          <a:p>
            <a:r>
              <a:rPr lang="en-US" b="1" dirty="0" smtClean="0"/>
              <a:t>Avimanyu(Avi) Datta</a:t>
            </a:r>
          </a:p>
          <a:p>
            <a:r>
              <a:rPr lang="en-US" b="1" dirty="0" smtClean="0"/>
              <a:t>Doctoral Candidate, College of Business</a:t>
            </a:r>
          </a:p>
          <a:p>
            <a:r>
              <a:rPr lang="en-US" b="1" dirty="0" smtClean="0"/>
              <a:t>	Washington State University</a:t>
            </a:r>
            <a:endParaRPr lang="en-US" b="1"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Documents and Settings\Mahanty\Desktop\HPQ.bmp"/>
          <p:cNvPicPr>
            <a:picLocks noChangeAspect="1" noChangeArrowheads="1"/>
          </p:cNvPicPr>
          <p:nvPr/>
        </p:nvPicPr>
        <p:blipFill>
          <a:blip r:embed="rId2" cstate="print"/>
          <a:srcRect/>
          <a:stretch>
            <a:fillRect/>
          </a:stretch>
        </p:blipFill>
        <p:spPr bwMode="auto">
          <a:xfrm>
            <a:off x="1143000" y="1857375"/>
            <a:ext cx="7161213" cy="3967163"/>
          </a:xfrm>
          <a:prstGeom prst="rect">
            <a:avLst/>
          </a:prstGeom>
          <a:noFill/>
          <a:ln w="9525">
            <a:noFill/>
            <a:miter lim="800000"/>
            <a:headEnd/>
            <a:tailEnd/>
          </a:ln>
        </p:spPr>
      </p:pic>
      <p:sp>
        <p:nvSpPr>
          <p:cNvPr id="15363" name="Title 1"/>
          <p:cNvSpPr>
            <a:spLocks noGrp="1"/>
          </p:cNvSpPr>
          <p:nvPr>
            <p:ph type="title"/>
          </p:nvPr>
        </p:nvSpPr>
        <p:spPr/>
        <p:txBody>
          <a:bodyPr/>
          <a:lstStyle/>
          <a:p>
            <a:pPr eaLnBrk="1" hangingPunct="1"/>
            <a:r>
              <a:rPr lang="en-US" smtClean="0"/>
              <a:t>Falling stock prices prior to merger</a:t>
            </a:r>
          </a:p>
        </p:txBody>
      </p:sp>
      <p:sp>
        <p:nvSpPr>
          <p:cNvPr id="15364" name="TextBox 3"/>
          <p:cNvSpPr txBox="1">
            <a:spLocks noChangeArrowheads="1"/>
          </p:cNvSpPr>
          <p:nvPr/>
        </p:nvSpPr>
        <p:spPr bwMode="auto">
          <a:xfrm>
            <a:off x="609600" y="6172200"/>
            <a:ext cx="914400" cy="369888"/>
          </a:xfrm>
          <a:prstGeom prst="rect">
            <a:avLst/>
          </a:prstGeom>
          <a:noFill/>
          <a:ln w="9525">
            <a:noFill/>
            <a:miter lim="800000"/>
            <a:headEnd/>
            <a:tailEnd/>
          </a:ln>
        </p:spPr>
        <p:txBody>
          <a:bodyPr>
            <a:spAutoFit/>
          </a:bodyPr>
          <a:lstStyle/>
          <a:p>
            <a:r>
              <a:rPr lang="en-US">
                <a:hlinkClick r:id="rId3" action="ppaction://hlinksldjump"/>
              </a:rPr>
              <a:t>Back</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381000" y="1295400"/>
            <a:ext cx="8393113" cy="4946650"/>
          </a:xfrm>
        </p:spPr>
        <p:txBody>
          <a:bodyPr>
            <a:normAutofit/>
          </a:bodyPr>
          <a:lstStyle/>
          <a:p>
            <a:pPr>
              <a:lnSpc>
                <a:spcPct val="150000"/>
              </a:lnSpc>
              <a:buFont typeface="Wingdings" pitchFamily="2" charset="2"/>
              <a:buChar char="§"/>
              <a:defRPr/>
            </a:pPr>
            <a:r>
              <a:rPr lang="en-US" sz="2000" dirty="0" smtClean="0">
                <a:solidFill>
                  <a:schemeClr val="tx1">
                    <a:lumMod val="65000"/>
                    <a:lumOff val="35000"/>
                  </a:schemeClr>
                </a:solidFill>
              </a:rPr>
              <a:t>Fueled by Competition and Changing Market</a:t>
            </a:r>
          </a:p>
          <a:p>
            <a:pPr>
              <a:lnSpc>
                <a:spcPct val="150000"/>
              </a:lnSpc>
              <a:buFont typeface="Wingdings" pitchFamily="2" charset="2"/>
              <a:buChar char="§"/>
              <a:defRPr/>
            </a:pPr>
            <a:r>
              <a:rPr lang="en-US" sz="2000" dirty="0" smtClean="0">
                <a:solidFill>
                  <a:schemeClr val="tx1">
                    <a:lumMod val="65000"/>
                    <a:lumOff val="35000"/>
                  </a:schemeClr>
                </a:solidFill>
              </a:rPr>
              <a:t>New Product Introductions and Improvements</a:t>
            </a:r>
          </a:p>
          <a:p>
            <a:pPr>
              <a:lnSpc>
                <a:spcPct val="150000"/>
              </a:lnSpc>
              <a:buFont typeface="Wingdings" pitchFamily="2" charset="2"/>
              <a:buChar char="§"/>
              <a:defRPr/>
            </a:pPr>
            <a:r>
              <a:rPr lang="en-US" sz="2000" dirty="0" smtClean="0">
                <a:solidFill>
                  <a:schemeClr val="tx1">
                    <a:lumMod val="65000"/>
                    <a:lumOff val="35000"/>
                  </a:schemeClr>
                </a:solidFill>
              </a:rPr>
              <a:t>Technology Commodity Business – Courtesy : Dell</a:t>
            </a:r>
          </a:p>
          <a:p>
            <a:pPr>
              <a:lnSpc>
                <a:spcPct val="150000"/>
              </a:lnSpc>
              <a:buFont typeface="Wingdings" pitchFamily="2" charset="2"/>
              <a:buChar char="§"/>
              <a:defRPr/>
            </a:pPr>
            <a:r>
              <a:rPr lang="en-US" sz="2000" dirty="0" smtClean="0">
                <a:solidFill>
                  <a:schemeClr val="tx1">
                    <a:lumMod val="65000"/>
                    <a:lumOff val="35000"/>
                  </a:schemeClr>
                </a:solidFill>
              </a:rPr>
              <a:t>Segments - High End Server &amp; Low Margin High Volume</a:t>
            </a:r>
          </a:p>
        </p:txBody>
      </p:sp>
      <p:pic>
        <p:nvPicPr>
          <p:cNvPr id="4099" name="Picture 1"/>
          <p:cNvPicPr>
            <a:picLocks noChangeAspect="1" noChangeArrowheads="1"/>
          </p:cNvPicPr>
          <p:nvPr/>
        </p:nvPicPr>
        <p:blipFill>
          <a:blip r:embed="rId3" cstate="print"/>
          <a:srcRect/>
          <a:stretch>
            <a:fillRect/>
          </a:stretch>
        </p:blipFill>
        <p:spPr bwMode="auto">
          <a:xfrm>
            <a:off x="1066800" y="4038600"/>
            <a:ext cx="6346825" cy="2154237"/>
          </a:xfrm>
          <a:prstGeom prst="rect">
            <a:avLst/>
          </a:prstGeom>
          <a:noFill/>
          <a:ln w="9525">
            <a:noFill/>
            <a:miter lim="800000"/>
            <a:headEnd/>
            <a:tailEnd/>
          </a:ln>
        </p:spPr>
      </p:pic>
      <p:sp>
        <p:nvSpPr>
          <p:cNvPr id="4100" name="Rectangle 11"/>
          <p:cNvSpPr>
            <a:spLocks noGrp="1" noChangeArrowheads="1"/>
          </p:cNvSpPr>
          <p:nvPr>
            <p:ph type="title"/>
          </p:nvPr>
        </p:nvSpPr>
        <p:spPr>
          <a:xfrm>
            <a:off x="403225" y="263525"/>
            <a:ext cx="8529638" cy="647700"/>
          </a:xfrm>
        </p:spPr>
        <p:txBody>
          <a:bodyPr>
            <a:normAutofit fontScale="90000"/>
          </a:bodyPr>
          <a:lstStyle/>
          <a:p>
            <a:pPr eaLnBrk="1" hangingPunct="1"/>
            <a:r>
              <a:rPr lang="en-US" noProof="1" smtClean="0"/>
              <a:t>Scenario Building – Desktop Computing Business</a:t>
            </a:r>
            <a:endParaRPr lang="de-DE"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800" y="274638"/>
            <a:ext cx="7772400" cy="1143000"/>
          </a:xfrm>
        </p:spPr>
        <p:txBody>
          <a:bodyPr/>
          <a:lstStyle/>
          <a:p>
            <a:pPr eaLnBrk="1" hangingPunct="1"/>
            <a:r>
              <a:rPr lang="en-US" smtClean="0"/>
              <a:t>Potential impact of Merger</a:t>
            </a:r>
          </a:p>
        </p:txBody>
      </p:sp>
      <p:sp>
        <p:nvSpPr>
          <p:cNvPr id="16387" name="Content Placeholder 2"/>
          <p:cNvSpPr>
            <a:spLocks noGrp="1"/>
          </p:cNvSpPr>
          <p:nvPr>
            <p:ph sz="quarter" idx="1"/>
          </p:nvPr>
        </p:nvSpPr>
        <p:spPr>
          <a:xfrm>
            <a:off x="457200" y="1600200"/>
            <a:ext cx="8472488" cy="4525963"/>
          </a:xfrm>
        </p:spPr>
        <p:txBody>
          <a:bodyPr>
            <a:normAutofit lnSpcReduction="10000"/>
          </a:bodyPr>
          <a:lstStyle/>
          <a:p>
            <a:pPr eaLnBrk="1" hangingPunct="1"/>
            <a:r>
              <a:rPr lang="en-US" sz="3200" smtClean="0"/>
              <a:t>Merger would create a full-service technology firm capable of doing everything from selling PCs and printers to setting up complex networks </a:t>
            </a:r>
          </a:p>
          <a:p>
            <a:pPr eaLnBrk="1" hangingPunct="1"/>
            <a:r>
              <a:rPr lang="en-US" sz="3200" smtClean="0"/>
              <a:t>Merger would eliminate redundant product groups and costs in marketing,  advertising, and shipping, while at the same time preserving much of the two companies’ revenues.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685800" y="0"/>
            <a:ext cx="7772400" cy="1143000"/>
          </a:xfrm>
        </p:spPr>
        <p:txBody>
          <a:bodyPr/>
          <a:lstStyle/>
          <a:p>
            <a:pPr eaLnBrk="1" hangingPunct="1"/>
            <a:r>
              <a:rPr lang="en-US" dirty="0" smtClean="0"/>
              <a:t>Market Benefits</a:t>
            </a:r>
          </a:p>
        </p:txBody>
      </p:sp>
      <p:sp>
        <p:nvSpPr>
          <p:cNvPr id="17411" name="Content Placeholder 2"/>
          <p:cNvSpPr>
            <a:spLocks noGrp="1"/>
          </p:cNvSpPr>
          <p:nvPr>
            <p:ph sz="quarter" idx="1"/>
          </p:nvPr>
        </p:nvSpPr>
        <p:spPr>
          <a:xfrm>
            <a:off x="457200" y="1143000"/>
            <a:ext cx="8229600" cy="5348288"/>
          </a:xfrm>
        </p:spPr>
        <p:txBody>
          <a:bodyPr>
            <a:normAutofit fontScale="92500" lnSpcReduction="20000"/>
          </a:bodyPr>
          <a:lstStyle/>
          <a:p>
            <a:pPr eaLnBrk="1" hangingPunct="1">
              <a:lnSpc>
                <a:spcPct val="90000"/>
              </a:lnSpc>
            </a:pPr>
            <a:r>
              <a:rPr lang="en-US" sz="2400" dirty="0" smtClean="0"/>
              <a:t>Merger will </a:t>
            </a:r>
            <a:r>
              <a:rPr lang="en-US" sz="2400" dirty="0" smtClean="0"/>
              <a:t>create </a:t>
            </a:r>
            <a:r>
              <a:rPr lang="en-US" sz="2400" dirty="0" smtClean="0"/>
              <a:t>immediate end to end leadership</a:t>
            </a:r>
          </a:p>
          <a:p>
            <a:pPr eaLnBrk="1" hangingPunct="1">
              <a:lnSpc>
                <a:spcPct val="90000"/>
              </a:lnSpc>
            </a:pPr>
            <a:endParaRPr lang="en-US" sz="2400" dirty="0" smtClean="0"/>
          </a:p>
          <a:p>
            <a:pPr eaLnBrk="1" hangingPunct="1">
              <a:lnSpc>
                <a:spcPct val="90000"/>
              </a:lnSpc>
            </a:pPr>
            <a:r>
              <a:rPr lang="en-US" sz="2400" dirty="0" smtClean="0"/>
              <a:t>Compaq was a clear #2 in the PC business and stronger on the commercial side than HP, but HP was stronger on the consumer side. Together they would be #1 in market share in 2001</a:t>
            </a:r>
          </a:p>
          <a:p>
            <a:pPr eaLnBrk="1" hangingPunct="1">
              <a:lnSpc>
                <a:spcPct val="90000"/>
              </a:lnSpc>
            </a:pPr>
            <a:endParaRPr lang="en-US" sz="2400" dirty="0" smtClean="0"/>
          </a:p>
          <a:p>
            <a:pPr eaLnBrk="1" hangingPunct="1">
              <a:lnSpc>
                <a:spcPct val="90000"/>
              </a:lnSpc>
            </a:pPr>
            <a:r>
              <a:rPr lang="en-US" sz="2400" dirty="0" smtClean="0"/>
              <a:t>The merger would also greatly expand the numbers of the company’s service professionals. As a result, HP would have the largest market share in all hardware market segments and become the number three in market share in services.</a:t>
            </a:r>
          </a:p>
          <a:p>
            <a:pPr eaLnBrk="1" hangingPunct="1">
              <a:lnSpc>
                <a:spcPct val="90000"/>
              </a:lnSpc>
            </a:pPr>
            <a:endParaRPr lang="en-US" sz="2400" dirty="0" smtClean="0"/>
          </a:p>
          <a:p>
            <a:pPr eaLnBrk="1" hangingPunct="1">
              <a:lnSpc>
                <a:spcPct val="90000"/>
              </a:lnSpc>
            </a:pPr>
            <a:r>
              <a:rPr lang="en-US" sz="2400" dirty="0" smtClean="0"/>
              <a:t>Improves access to the market with Compaq’s direct capability and low cost structure</a:t>
            </a:r>
          </a:p>
          <a:p>
            <a:pPr eaLnBrk="1" hangingPunct="1">
              <a:lnSpc>
                <a:spcPct val="90000"/>
              </a:lnSpc>
            </a:pPr>
            <a:endParaRPr lang="en-US" sz="2400" dirty="0" smtClean="0"/>
          </a:p>
          <a:p>
            <a:pPr eaLnBrk="1" hangingPunct="1">
              <a:lnSpc>
                <a:spcPct val="90000"/>
              </a:lnSpc>
            </a:pPr>
            <a:r>
              <a:rPr lang="en-US" sz="2400" dirty="0" smtClean="0"/>
              <a:t>The much bigger company would have scale advantages: gaining bargaining power with suppliers; and scope advantage: gaining share of wallet in major accounts .</a:t>
            </a:r>
          </a:p>
          <a:p>
            <a:pPr eaLnBrk="1" hangingPunct="1">
              <a:lnSpc>
                <a:spcPct val="90000"/>
              </a:lnSpc>
            </a:pPr>
            <a:endParaRPr lang="en-US" sz="24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0" y="0"/>
            <a:ext cx="8686800" cy="1399032"/>
          </a:xfrm>
        </p:spPr>
        <p:txBody>
          <a:bodyPr/>
          <a:lstStyle/>
          <a:p>
            <a:pPr eaLnBrk="1" hangingPunct="1"/>
            <a:r>
              <a:rPr lang="en-US" dirty="0" smtClean="0"/>
              <a:t>Operational benefits of Merger</a:t>
            </a:r>
          </a:p>
        </p:txBody>
      </p:sp>
      <p:sp>
        <p:nvSpPr>
          <p:cNvPr id="18435" name="Content Placeholder 2"/>
          <p:cNvSpPr>
            <a:spLocks noGrp="1"/>
          </p:cNvSpPr>
          <p:nvPr>
            <p:ph sz="quarter" idx="1"/>
          </p:nvPr>
        </p:nvSpPr>
        <p:spPr>
          <a:xfrm>
            <a:off x="0" y="1295400"/>
            <a:ext cx="9144000" cy="5181600"/>
          </a:xfrm>
        </p:spPr>
        <p:txBody>
          <a:bodyPr>
            <a:normAutofit fontScale="92500" lnSpcReduction="20000"/>
          </a:bodyPr>
          <a:lstStyle/>
          <a:p>
            <a:pPr eaLnBrk="1" hangingPunct="1"/>
            <a:r>
              <a:rPr lang="en-US" b="1" dirty="0" smtClean="0"/>
              <a:t>HP and Compaq have highly complimentary R&amp;D capabilities</a:t>
            </a:r>
          </a:p>
          <a:p>
            <a:pPr lvl="1" eaLnBrk="1" hangingPunct="1"/>
            <a:r>
              <a:rPr lang="en-US" dirty="0" smtClean="0"/>
              <a:t>HP was strong in mid and high-end UNIX servers, a weakness for Compaq; while Compaq was strong in low-end industry standard (Intel) servers, a weakness for HP</a:t>
            </a:r>
          </a:p>
          <a:p>
            <a:pPr lvl="1" eaLnBrk="1" hangingPunct="1">
              <a:buNone/>
            </a:pPr>
            <a:endParaRPr lang="en-US" dirty="0" smtClean="0"/>
          </a:p>
          <a:p>
            <a:pPr eaLnBrk="1" hangingPunct="1"/>
            <a:r>
              <a:rPr lang="en-US" b="1" dirty="0" smtClean="0"/>
              <a:t>Top management has experience with complex organizational changes</a:t>
            </a:r>
          </a:p>
          <a:p>
            <a:pPr eaLnBrk="1" hangingPunct="1">
              <a:buNone/>
            </a:pPr>
            <a:endParaRPr lang="en-US" dirty="0" smtClean="0"/>
          </a:p>
          <a:p>
            <a:pPr eaLnBrk="1" hangingPunct="1"/>
            <a:r>
              <a:rPr lang="en-US" b="1" dirty="0" smtClean="0"/>
              <a:t>Merger would result in work force reduction by around 15,000 employees saving around $1.5 billion per year</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838200" y="0"/>
            <a:ext cx="7772400" cy="1143000"/>
          </a:xfrm>
        </p:spPr>
        <p:txBody>
          <a:bodyPr/>
          <a:lstStyle/>
          <a:p>
            <a:pPr eaLnBrk="1" hangingPunct="1"/>
            <a:r>
              <a:rPr lang="en-US" dirty="0" smtClean="0"/>
              <a:t>Considerations for Merger</a:t>
            </a:r>
          </a:p>
        </p:txBody>
      </p:sp>
      <p:sp>
        <p:nvSpPr>
          <p:cNvPr id="20483" name="Content Placeholder 2"/>
          <p:cNvSpPr>
            <a:spLocks noGrp="1"/>
          </p:cNvSpPr>
          <p:nvPr>
            <p:ph sz="quarter" idx="1"/>
          </p:nvPr>
        </p:nvSpPr>
        <p:spPr>
          <a:xfrm>
            <a:off x="457200" y="1066800"/>
            <a:ext cx="8229600" cy="5410200"/>
          </a:xfrm>
        </p:spPr>
        <p:txBody>
          <a:bodyPr>
            <a:normAutofit fontScale="62500" lnSpcReduction="20000"/>
          </a:bodyPr>
          <a:lstStyle/>
          <a:p>
            <a:pPr eaLnBrk="1" hangingPunct="1">
              <a:lnSpc>
                <a:spcPct val="90000"/>
              </a:lnSpc>
            </a:pPr>
            <a:r>
              <a:rPr lang="en-US" dirty="0" smtClean="0"/>
              <a:t>HP’s strategy is to move to higher margin less commodity like business, hence merging with Compaq is a strategic misfit.</a:t>
            </a:r>
          </a:p>
          <a:p>
            <a:pPr eaLnBrk="1" hangingPunct="1">
              <a:lnSpc>
                <a:spcPct val="90000"/>
              </a:lnSpc>
            </a:pPr>
            <a:endParaRPr lang="en-US" dirty="0" smtClean="0"/>
          </a:p>
          <a:p>
            <a:pPr eaLnBrk="1" hangingPunct="1">
              <a:lnSpc>
                <a:spcPct val="90000"/>
              </a:lnSpc>
            </a:pPr>
            <a:r>
              <a:rPr lang="en-US" dirty="0" smtClean="0"/>
              <a:t>Larger PC position resulting from the merger is likely to increase risk and  dilute shareholders interest in imaging and printing</a:t>
            </a:r>
          </a:p>
          <a:p>
            <a:pPr eaLnBrk="1" hangingPunct="1">
              <a:lnSpc>
                <a:spcPct val="90000"/>
              </a:lnSpc>
            </a:pPr>
            <a:endParaRPr lang="en-US" dirty="0" smtClean="0"/>
          </a:p>
          <a:p>
            <a:pPr eaLnBrk="1" hangingPunct="1">
              <a:lnSpc>
                <a:spcPct val="90000"/>
              </a:lnSpc>
            </a:pPr>
            <a:r>
              <a:rPr lang="en-US" dirty="0" smtClean="0"/>
              <a:t>Lower growth prospects on invested capital</a:t>
            </a:r>
          </a:p>
          <a:p>
            <a:pPr eaLnBrk="1" hangingPunct="1">
              <a:lnSpc>
                <a:spcPct val="90000"/>
              </a:lnSpc>
            </a:pPr>
            <a:endParaRPr lang="en-US" dirty="0" smtClean="0"/>
          </a:p>
          <a:p>
            <a:pPr eaLnBrk="1" hangingPunct="1">
              <a:lnSpc>
                <a:spcPct val="90000"/>
              </a:lnSpc>
            </a:pPr>
            <a:r>
              <a:rPr lang="en-US" dirty="0" smtClean="0"/>
              <a:t>Market position in key attractive segments remain same</a:t>
            </a:r>
          </a:p>
          <a:p>
            <a:pPr eaLnBrk="1" hangingPunct="1">
              <a:lnSpc>
                <a:spcPct val="90000"/>
              </a:lnSpc>
            </a:pPr>
            <a:endParaRPr lang="en-US" dirty="0" smtClean="0"/>
          </a:p>
          <a:p>
            <a:pPr eaLnBrk="1" hangingPunct="1">
              <a:lnSpc>
                <a:spcPct val="90000"/>
              </a:lnSpc>
            </a:pPr>
            <a:r>
              <a:rPr lang="en-US" dirty="0" smtClean="0"/>
              <a:t>Services remain highly weighed to lower margin segment</a:t>
            </a:r>
          </a:p>
          <a:p>
            <a:pPr eaLnBrk="1" hangingPunct="1">
              <a:lnSpc>
                <a:spcPct val="90000"/>
              </a:lnSpc>
            </a:pPr>
            <a:endParaRPr lang="en-US" dirty="0" smtClean="0"/>
          </a:p>
          <a:p>
            <a:pPr eaLnBrk="1" hangingPunct="1">
              <a:lnSpc>
                <a:spcPct val="90000"/>
              </a:lnSpc>
            </a:pPr>
            <a:r>
              <a:rPr lang="en-US" dirty="0" smtClean="0"/>
              <a:t>No precedent for success in big technology transactions</a:t>
            </a:r>
          </a:p>
          <a:p>
            <a:pPr eaLnBrk="1" hangingPunct="1">
              <a:lnSpc>
                <a:spcPct val="90000"/>
              </a:lnSpc>
            </a:pPr>
            <a:r>
              <a:rPr lang="en-US" dirty="0" smtClean="0"/>
              <a:t>Market reaction for the merger is negative</a:t>
            </a:r>
          </a:p>
          <a:p>
            <a:pPr eaLnBrk="1" hangingPunct="1">
              <a:lnSpc>
                <a:spcPct val="90000"/>
              </a:lnSpc>
            </a:pPr>
            <a:endParaRPr lang="en-US" dirty="0" smtClean="0"/>
          </a:p>
          <a:p>
            <a:pPr eaLnBrk="1" hangingPunct="1">
              <a:lnSpc>
                <a:spcPct val="90000"/>
              </a:lnSpc>
            </a:pPr>
            <a:r>
              <a:rPr lang="en-US" dirty="0" smtClean="0"/>
              <a:t>Revenue risk might offset synergies</a:t>
            </a:r>
          </a:p>
          <a:p>
            <a:pPr eaLnBrk="1" hangingPunct="1">
              <a:lnSpc>
                <a:spcPct val="90000"/>
              </a:lnSpc>
            </a:pPr>
            <a:endParaRPr lang="en-US" dirty="0" smtClean="0"/>
          </a:p>
          <a:p>
            <a:pPr eaLnBrk="1" hangingPunct="1">
              <a:lnSpc>
                <a:spcPct val="90000"/>
              </a:lnSpc>
            </a:pPr>
            <a:r>
              <a:rPr lang="en-US" dirty="0" smtClean="0"/>
              <a:t>HP and Compaq have different cultures</a:t>
            </a:r>
          </a:p>
          <a:p>
            <a:pPr eaLnBrk="1" hangingPunct="1">
              <a:lnSpc>
                <a:spcPct val="90000"/>
              </a:lnSpc>
            </a:pPr>
            <a:endParaRPr lang="en-US" dirty="0" smtClean="0"/>
          </a:p>
          <a:p>
            <a:pPr eaLnBrk="1" hangingPunct="1">
              <a:lnSpc>
                <a:spcPct val="90000"/>
              </a:lnSpc>
            </a:pPr>
            <a:r>
              <a:rPr lang="en-US" dirty="0" smtClean="0"/>
              <a:t>Increased equity risk and hence cost of capital</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500063" y="117475"/>
            <a:ext cx="8229600" cy="796925"/>
          </a:xfrm>
        </p:spPr>
        <p:txBody>
          <a:bodyPr/>
          <a:lstStyle/>
          <a:p>
            <a:pPr eaLnBrk="1" hangingPunct="1"/>
            <a:r>
              <a:rPr lang="en-US" smtClean="0"/>
              <a:t>Summary of Deal</a:t>
            </a:r>
          </a:p>
        </p:txBody>
      </p:sp>
      <p:graphicFrame>
        <p:nvGraphicFramePr>
          <p:cNvPr id="6" name="Content Placeholder 5"/>
          <p:cNvGraphicFramePr>
            <a:graphicFrameLocks noGrp="1"/>
          </p:cNvGraphicFramePr>
          <p:nvPr>
            <p:ph sz="quarter" idx="1"/>
          </p:nvPr>
        </p:nvGraphicFramePr>
        <p:xfrm>
          <a:off x="742950" y="1128713"/>
          <a:ext cx="7758113" cy="5372100"/>
        </p:xfrm>
        <a:graphic>
          <a:graphicData uri="http://schemas.openxmlformats.org/drawingml/2006/table">
            <a:tbl>
              <a:tblPr/>
              <a:tblGrid>
                <a:gridCol w="3879850"/>
                <a:gridCol w="3878263"/>
              </a:tblGrid>
              <a:tr h="395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0000"/>
                          </a:solidFill>
                          <a:effectLst/>
                          <a:latin typeface="Perpetua" pitchFamily="-112" charset="0"/>
                          <a:ea typeface="ＭＳ Ｐゴシック" pitchFamily="-112" charset="-128"/>
                        </a:rPr>
                        <a:t>Announcement 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AD9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rgbClr val="FF0000"/>
                          </a:solidFill>
                          <a:effectLst/>
                          <a:latin typeface="Perpetua" pitchFamily="-112" charset="0"/>
                          <a:ea typeface="ＭＳ Ｐゴシック" pitchFamily="-112" charset="-128"/>
                        </a:rPr>
                        <a:t>September 4, 2001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AD9CD"/>
                    </a:solidFill>
                  </a:tcPr>
                </a:tc>
              </a:tr>
              <a:tr h="395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Perpetua" pitchFamily="-112" charset="0"/>
                          <a:ea typeface="ＭＳ Ｐゴシック" pitchFamily="-112" charset="-128"/>
                        </a:rPr>
                        <a:t>Name of the merged entity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Perpetua" pitchFamily="-112" charset="0"/>
                          <a:ea typeface="ＭＳ Ｐゴシック" pitchFamily="-112" charset="-128"/>
                        </a:rPr>
                        <a:t>Hewlett Packard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395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Perpetua" pitchFamily="-112" charset="0"/>
                          <a:ea typeface="ＭＳ Ｐゴシック" pitchFamily="-112" charset="-128"/>
                        </a:rPr>
                        <a:t>Chairman and CEO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Perpetua" pitchFamily="-112" charset="0"/>
                          <a:ea typeface="ＭＳ Ｐゴシック" pitchFamily="-112" charset="-128"/>
                        </a:rPr>
                        <a:t>Carly Fiorina</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r h="395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Perpetua" pitchFamily="-112" charset="0"/>
                          <a:ea typeface="ＭＳ Ｐゴシック" pitchFamily="-112" charset="-128"/>
                        </a:rPr>
                        <a:t>President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Perpetua" pitchFamily="-112" charset="0"/>
                          <a:ea typeface="ＭＳ Ｐゴシック" pitchFamily="-112" charset="-128"/>
                        </a:rPr>
                        <a:t>Michael Capellas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395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Perpetua" pitchFamily="-112" charset="0"/>
                          <a:ea typeface="ＭＳ Ｐゴシック" pitchFamily="-112" charset="-128"/>
                        </a:rPr>
                        <a:t>Ticker symbol change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Perpetua" pitchFamily="-112" charset="0"/>
                          <a:ea typeface="ＭＳ Ｐゴシック" pitchFamily="-112" charset="-128"/>
                        </a:rPr>
                        <a:t>From HWP to HPQ</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r h="395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Perpetua" pitchFamily="-112" charset="0"/>
                          <a:ea typeface="ＭＳ Ｐゴシック" pitchFamily="-112" charset="-128"/>
                        </a:rPr>
                        <a:t>Form of payment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Perpetua" pitchFamily="-112" charset="0"/>
                          <a:ea typeface="ＭＳ Ｐゴシック" pitchFamily="-112" charset="-128"/>
                        </a:rPr>
                        <a:t>Stock</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698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Perpetua" pitchFamily="-112" charset="0"/>
                          <a:ea typeface="ＭＳ Ｐゴシック" pitchFamily="-112" charset="-128"/>
                        </a:rPr>
                        <a:t>Exchange Ratio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Perpetua" pitchFamily="-112" charset="0"/>
                          <a:ea typeface="ＭＳ Ｐゴシック" pitchFamily="-112" charset="-128"/>
                        </a:rPr>
                        <a:t>0.6325 HPQ shares to each Compaq Shareholder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r h="698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Perpetua" pitchFamily="-112" charset="0"/>
                          <a:ea typeface="ＭＳ Ｐゴシック" pitchFamily="-112" charset="-128"/>
                        </a:rPr>
                        <a:t>Ownership in merged company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Perpetua" pitchFamily="-112" charset="0"/>
                          <a:ea typeface="ＭＳ Ｐゴシック" pitchFamily="-112" charset="-128"/>
                        </a:rPr>
                        <a:t>64% - former HWP shareholders</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Perpetua" pitchFamily="-112" charset="0"/>
                          <a:ea typeface="ＭＳ Ｐゴシック" pitchFamily="-112" charset="-128"/>
                        </a:rPr>
                        <a:t>36% - former CPQ shareholders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6985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Perpetua" pitchFamily="-112" charset="0"/>
                          <a:ea typeface="ＭＳ Ｐゴシック" pitchFamily="-112" charset="-128"/>
                        </a:rPr>
                        <a:t>Ownership of Hewlett and Packard Families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Perpetua" pitchFamily="-112" charset="0"/>
                          <a:ea typeface="ＭＳ Ｐゴシック" pitchFamily="-112" charset="-128"/>
                        </a:rPr>
                        <a:t>18.6% before merger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Perpetua" pitchFamily="-112" charset="0"/>
                          <a:ea typeface="ＭＳ Ｐゴシック" pitchFamily="-112" charset="-128"/>
                        </a:rPr>
                        <a:t>8.4% after merger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r h="3952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Perpetua" pitchFamily="-112" charset="0"/>
                          <a:ea typeface="ＭＳ Ｐゴシック" pitchFamily="-112" charset="-128"/>
                        </a:rPr>
                        <a:t>Accounting Method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Perpetua" pitchFamily="-112" charset="0"/>
                          <a:ea typeface="ＭＳ Ｐゴシック" pitchFamily="-112" charset="-128"/>
                        </a:rPr>
                        <a:t>Purchase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4953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Perpetua" pitchFamily="-112" charset="0"/>
                          <a:ea typeface="ＭＳ Ｐゴシック" pitchFamily="-112" charset="-128"/>
                        </a:rPr>
                        <a:t>Merger method</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Perpetua" pitchFamily="-112" charset="0"/>
                          <a:ea typeface="ＭＳ Ｐゴシック" pitchFamily="-112" charset="-128"/>
                        </a:rPr>
                        <a:t>Reverse Triangular Merger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914400" y="76200"/>
            <a:ext cx="7772400" cy="1143000"/>
          </a:xfrm>
        </p:spPr>
        <p:txBody>
          <a:bodyPr/>
          <a:lstStyle/>
          <a:p>
            <a:pPr eaLnBrk="1" hangingPunct="1"/>
            <a:r>
              <a:rPr lang="en-US" smtClean="0"/>
              <a:t>Reverse Triangular merger</a:t>
            </a:r>
          </a:p>
        </p:txBody>
      </p:sp>
      <p:sp>
        <p:nvSpPr>
          <p:cNvPr id="22531" name="Content Placeholder 2"/>
          <p:cNvSpPr>
            <a:spLocks noGrp="1"/>
          </p:cNvSpPr>
          <p:nvPr>
            <p:ph sz="quarter" idx="1"/>
          </p:nvPr>
        </p:nvSpPr>
        <p:spPr>
          <a:xfrm>
            <a:off x="457200" y="1371600"/>
            <a:ext cx="8229600" cy="4572000"/>
          </a:xfrm>
        </p:spPr>
        <p:txBody>
          <a:bodyPr/>
          <a:lstStyle/>
          <a:p>
            <a:pPr eaLnBrk="1" hangingPunct="1"/>
            <a:r>
              <a:rPr lang="en-US" sz="2400" dirty="0" smtClean="0"/>
              <a:t>A subsidiary Heloise Merger Corporation was created solely to facilitate the merger</a:t>
            </a:r>
          </a:p>
          <a:p>
            <a:pPr eaLnBrk="1" hangingPunct="1"/>
            <a:r>
              <a:rPr lang="en-US" sz="2400" dirty="0" smtClean="0"/>
              <a:t>Result : A tax free reorganization in which HP would control all of Compaq’s assets through a wholly owned subsidiary</a:t>
            </a:r>
          </a:p>
        </p:txBody>
      </p:sp>
      <p:sp>
        <p:nvSpPr>
          <p:cNvPr id="4" name="Rectangle 3"/>
          <p:cNvSpPr/>
          <p:nvPr/>
        </p:nvSpPr>
        <p:spPr>
          <a:xfrm>
            <a:off x="6200775" y="3571875"/>
            <a:ext cx="1724025" cy="800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a:solidFill>
                  <a:srgbClr val="FFFFFF"/>
                </a:solidFill>
                <a:ea typeface="ＭＳ Ｐゴシック" pitchFamily="-112" charset="-128"/>
              </a:rPr>
              <a:t>Hewlett Packard</a:t>
            </a:r>
          </a:p>
        </p:txBody>
      </p:sp>
      <p:sp>
        <p:nvSpPr>
          <p:cNvPr id="5" name="Rectangle 4"/>
          <p:cNvSpPr/>
          <p:nvPr/>
        </p:nvSpPr>
        <p:spPr>
          <a:xfrm>
            <a:off x="6215063" y="5151438"/>
            <a:ext cx="1709737" cy="8000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err="1">
                <a:solidFill>
                  <a:srgbClr val="FFFFFF"/>
                </a:solidFill>
                <a:ea typeface="ＭＳ Ｐゴシック" pitchFamily="-112" charset="-128"/>
              </a:rPr>
              <a:t>Heliose</a:t>
            </a:r>
            <a:r>
              <a:rPr lang="en-US" b="1" dirty="0">
                <a:solidFill>
                  <a:srgbClr val="FFFFFF"/>
                </a:solidFill>
                <a:ea typeface="ＭＳ Ｐゴシック" pitchFamily="-112" charset="-128"/>
              </a:rPr>
              <a:t> Merger Corp</a:t>
            </a:r>
          </a:p>
        </p:txBody>
      </p:sp>
      <p:sp>
        <p:nvSpPr>
          <p:cNvPr id="6" name="Rectangle 5"/>
          <p:cNvSpPr/>
          <p:nvPr/>
        </p:nvSpPr>
        <p:spPr>
          <a:xfrm>
            <a:off x="1600201" y="5143500"/>
            <a:ext cx="1631950" cy="8001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FFFFFF"/>
                </a:solidFill>
                <a:ea typeface="ＭＳ Ｐゴシック" pitchFamily="-112" charset="-128"/>
              </a:rPr>
              <a:t>Compaq Shareholders</a:t>
            </a:r>
          </a:p>
        </p:txBody>
      </p:sp>
      <p:sp>
        <p:nvSpPr>
          <p:cNvPr id="7" name="Rectangle 6"/>
          <p:cNvSpPr/>
          <p:nvPr/>
        </p:nvSpPr>
        <p:spPr>
          <a:xfrm>
            <a:off x="1627519" y="3595688"/>
            <a:ext cx="1571625" cy="8000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b="1" dirty="0">
                <a:solidFill>
                  <a:srgbClr val="FFFFFF"/>
                </a:solidFill>
                <a:ea typeface="ＭＳ Ｐゴシック" pitchFamily="-112" charset="-128"/>
              </a:rPr>
              <a:t>Compaq</a:t>
            </a:r>
          </a:p>
        </p:txBody>
      </p:sp>
      <p:cxnSp>
        <p:nvCxnSpPr>
          <p:cNvPr id="11" name="Straight Connector 10"/>
          <p:cNvCxnSpPr>
            <a:stCxn id="7" idx="2"/>
            <a:endCxn id="6" idx="0"/>
          </p:cNvCxnSpPr>
          <p:nvPr/>
        </p:nvCxnSpPr>
        <p:spPr>
          <a:xfrm rot="16200000" flipH="1">
            <a:off x="2040898" y="4768221"/>
            <a:ext cx="747713" cy="2844"/>
          </a:xfrm>
          <a:prstGeom prst="line">
            <a:avLst/>
          </a:prstGeom>
          <a:ln w="38100">
            <a:prstDash val="dash"/>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rot="10800000">
            <a:off x="3214688" y="5286375"/>
            <a:ext cx="3000375" cy="1588"/>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3270250" y="5643563"/>
            <a:ext cx="2944813" cy="1587"/>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22539" name="TextBox 16"/>
          <p:cNvSpPr txBox="1">
            <a:spLocks noChangeArrowheads="1"/>
          </p:cNvSpPr>
          <p:nvPr/>
        </p:nvSpPr>
        <p:spPr bwMode="auto">
          <a:xfrm>
            <a:off x="3275013" y="4992688"/>
            <a:ext cx="2906712" cy="339725"/>
          </a:xfrm>
          <a:prstGeom prst="rect">
            <a:avLst/>
          </a:prstGeom>
          <a:noFill/>
          <a:ln w="9525">
            <a:noFill/>
            <a:miter lim="800000"/>
            <a:headEnd/>
            <a:tailEnd/>
          </a:ln>
        </p:spPr>
        <p:txBody>
          <a:bodyPr wrap="none">
            <a:spAutoFit/>
          </a:bodyPr>
          <a:lstStyle/>
          <a:p>
            <a:r>
              <a:rPr lang="en-US" sz="1600">
                <a:latin typeface="Perpetua" pitchFamily="-112" charset="0"/>
              </a:rPr>
              <a:t>Stock (Cash for fractional shares)</a:t>
            </a:r>
          </a:p>
        </p:txBody>
      </p:sp>
      <p:sp>
        <p:nvSpPr>
          <p:cNvPr id="22540" name="TextBox 19"/>
          <p:cNvSpPr txBox="1">
            <a:spLocks noChangeArrowheads="1"/>
          </p:cNvSpPr>
          <p:nvPr/>
        </p:nvSpPr>
        <p:spPr bwMode="auto">
          <a:xfrm>
            <a:off x="4286250" y="5643563"/>
            <a:ext cx="635000" cy="338137"/>
          </a:xfrm>
          <a:prstGeom prst="rect">
            <a:avLst/>
          </a:prstGeom>
          <a:noFill/>
          <a:ln w="9525">
            <a:noFill/>
            <a:miter lim="800000"/>
            <a:headEnd/>
            <a:tailEnd/>
          </a:ln>
        </p:spPr>
        <p:txBody>
          <a:bodyPr wrap="none">
            <a:spAutoFit/>
          </a:bodyPr>
          <a:lstStyle/>
          <a:p>
            <a:r>
              <a:rPr lang="en-US" sz="1600">
                <a:latin typeface="Perpetua" pitchFamily="-112" charset="0"/>
              </a:rPr>
              <a:t>Stock</a:t>
            </a:r>
          </a:p>
        </p:txBody>
      </p:sp>
      <p:cxnSp>
        <p:nvCxnSpPr>
          <p:cNvPr id="22" name="Straight Arrow Connector 21"/>
          <p:cNvCxnSpPr>
            <a:stCxn id="4" idx="2"/>
            <a:endCxn id="5" idx="0"/>
          </p:cNvCxnSpPr>
          <p:nvPr/>
        </p:nvCxnSpPr>
        <p:spPr>
          <a:xfrm rot="16200000" flipH="1">
            <a:off x="6676629" y="4758134"/>
            <a:ext cx="779463" cy="71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lstStyle/>
          <a:p>
            <a:pPr eaLnBrk="1" hangingPunct="1"/>
            <a:r>
              <a:rPr lang="en-US" sz="3600" smtClean="0"/>
              <a:t>TRADING PERFORMANCE IN THE WAKE OF THE ANNOUNCEMENT</a:t>
            </a:r>
          </a:p>
        </p:txBody>
      </p:sp>
      <p:graphicFrame>
        <p:nvGraphicFramePr>
          <p:cNvPr id="4" name="Content Placeholder 3"/>
          <p:cNvGraphicFramePr>
            <a:graphicFrameLocks noGrp="1"/>
          </p:cNvGraphicFramePr>
          <p:nvPr>
            <p:ph sz="quarter" idx="1"/>
          </p:nvPr>
        </p:nvGraphicFramePr>
        <p:xfrm>
          <a:off x="500063" y="1785938"/>
          <a:ext cx="8229600" cy="4648200"/>
        </p:xfrm>
        <a:graphic>
          <a:graphicData uri="http://schemas.openxmlformats.org/drawingml/2006/table">
            <a:tbl>
              <a:tblPr/>
              <a:tblGrid>
                <a:gridCol w="1646237"/>
                <a:gridCol w="1646238"/>
                <a:gridCol w="1644650"/>
                <a:gridCol w="1646237"/>
                <a:gridCol w="1646238"/>
              </a:tblGrid>
              <a:tr h="466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Perpetua" pitchFamily="-112" charset="0"/>
                          <a:ea typeface="ＭＳ Ｐゴシック" pitchFamily="-112" charset="-128"/>
                        </a:rPr>
                        <a:t>Date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Perpetua" pitchFamily="-112" charset="0"/>
                          <a:ea typeface="ＭＳ Ｐゴシック" pitchFamily="-112" charset="-128"/>
                        </a:rPr>
                        <a:t>HWP Closing Price (in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Perpetua" pitchFamily="-112" charset="0"/>
                          <a:ea typeface="ＭＳ Ｐゴシック" pitchFamily="-112" charset="-128"/>
                        </a:rPr>
                        <a:t>HWP Percentage Change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Perpetua" pitchFamily="-112" charset="0"/>
                          <a:ea typeface="ＭＳ Ｐゴシック" pitchFamily="-112" charset="-128"/>
                        </a:rPr>
                        <a:t>CPQ Closing Price (in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Perpetua" pitchFamily="-112" charset="0"/>
                          <a:ea typeface="ＭＳ Ｐゴシック" pitchFamily="-112" charset="-128"/>
                        </a:rPr>
                        <a:t>CPQ Percentage Change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466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8/28/2001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24.61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-1.6%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13.32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0.4%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466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8/29/2001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23.95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-2.7%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13.13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-1.4%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r h="466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8/30/2001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23.40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-2.3%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12.69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-3.4%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466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8/31/2001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23.21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Perpetua" pitchFamily="-112" charset="0"/>
                          <a:ea typeface="ＭＳ Ｐゴシック" pitchFamily="-112" charset="-128"/>
                        </a:rPr>
                        <a:t>-0.8%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12.35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-2.7%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r h="466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Perpetua" pitchFamily="-112" charset="0"/>
                          <a:ea typeface="ＭＳ Ｐゴシック" pitchFamily="-112" charset="-128"/>
                        </a:rPr>
                        <a:t>9/4/2001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Perpetua" pitchFamily="-112" charset="0"/>
                          <a:ea typeface="ＭＳ Ｐゴシック" pitchFamily="-112" charset="-128"/>
                        </a:rPr>
                        <a:t>18.87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-18.7%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Perpetua" pitchFamily="-112" charset="0"/>
                          <a:ea typeface="ＭＳ Ｐゴシック" pitchFamily="-112" charset="-128"/>
                        </a:rPr>
                        <a:t>11.08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000000"/>
                          </a:solidFill>
                          <a:effectLst/>
                          <a:latin typeface="Perpetua" pitchFamily="-112" charset="0"/>
                          <a:ea typeface="ＭＳ Ｐゴシック" pitchFamily="-112" charset="-128"/>
                        </a:rPr>
                        <a:t>-10.3%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FF00"/>
                    </a:solidFill>
                  </a:tcPr>
                </a:tc>
              </a:tr>
              <a:tr h="466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9/5/2001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18.21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-3.5%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10.41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-6.0%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r h="466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9/6/2001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17.70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-2.8%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10.35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-0.6%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4667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9/7/2001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18.08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2.1%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10.59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2.3%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533400" y="0"/>
            <a:ext cx="7772400" cy="1143000"/>
          </a:xfrm>
        </p:spPr>
        <p:txBody>
          <a:bodyPr/>
          <a:lstStyle/>
          <a:p>
            <a:pPr eaLnBrk="1" hangingPunct="1"/>
            <a:r>
              <a:rPr lang="en-US" smtClean="0"/>
              <a:t>Deal Valuation</a:t>
            </a:r>
          </a:p>
        </p:txBody>
      </p:sp>
      <p:graphicFrame>
        <p:nvGraphicFramePr>
          <p:cNvPr id="35863" name="Group 23"/>
          <p:cNvGraphicFramePr>
            <a:graphicFrameLocks noGrp="1"/>
          </p:cNvGraphicFramePr>
          <p:nvPr/>
        </p:nvGraphicFramePr>
        <p:xfrm>
          <a:off x="533400" y="1371600"/>
          <a:ext cx="8072438" cy="4953318"/>
        </p:xfrm>
        <a:graphic>
          <a:graphicData uri="http://schemas.openxmlformats.org/drawingml/2006/table">
            <a:tbl>
              <a:tblPr>
                <a:tableStyleId>{3C2FFA5D-87B4-456A-9821-1D502468CF0F}</a:tableStyleId>
              </a:tblPr>
              <a:tblGrid>
                <a:gridCol w="4037013"/>
                <a:gridCol w="4035425"/>
              </a:tblGrid>
              <a:tr h="811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effectLst/>
                        </a:rPr>
                        <a:t>The final Exchange Ratio</a:t>
                      </a:r>
                      <a:endParaRPr kumimoji="0" lang="en-US" sz="2000" b="1" i="0" u="none" strike="noStrike" cap="none" normalizeH="0" baseline="0" dirty="0" smtClean="0">
                        <a:ln>
                          <a:noFill/>
                        </a:ln>
                        <a:solidFill>
                          <a:schemeClr val="tx1"/>
                        </a:solidFill>
                        <a:effectLst/>
                        <a:latin typeface="Perpetua" pitchFamily="-112" charset="0"/>
                        <a:ea typeface="ＭＳ Ｐゴシック" pitchFamily="-112" charset="-128"/>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smtClean="0">
                          <a:ln>
                            <a:noFill/>
                          </a:ln>
                          <a:effectLst/>
                        </a:rPr>
                        <a:t>0.6325 HPQ shares per Compaq share</a:t>
                      </a:r>
                      <a:endParaRPr kumimoji="0" lang="en-US" sz="2000" b="1" i="0" u="none" strike="noStrike" cap="none" normalizeH="0" baseline="0" smtClean="0">
                        <a:ln>
                          <a:noFill/>
                        </a:ln>
                        <a:solidFill>
                          <a:schemeClr val="tx1"/>
                        </a:solidFill>
                        <a:effectLst/>
                        <a:latin typeface="Perpetua" pitchFamily="-112" charset="0"/>
                        <a:ea typeface="ＭＳ Ｐゴシック" pitchFamily="-112" charset="-128"/>
                      </a:endParaRPr>
                    </a:p>
                  </a:txBody>
                  <a:tcPr horzOverflow="overflow"/>
                </a:tc>
              </a:tr>
              <a:tr h="8699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effectLst/>
                        </a:rPr>
                        <a:t>Exchange ratio implied by the market as on 31 Aug, 2001</a:t>
                      </a:r>
                      <a:endParaRPr kumimoji="0" lang="en-US" sz="2000" b="1" i="0" u="none" strike="noStrike" cap="none" normalizeH="0" baseline="0" dirty="0" smtClean="0">
                        <a:ln>
                          <a:noFill/>
                        </a:ln>
                        <a:solidFill>
                          <a:schemeClr val="tx1"/>
                        </a:solidFill>
                        <a:effectLst/>
                        <a:latin typeface="Perpetua" pitchFamily="-112" charset="0"/>
                        <a:ea typeface="ＭＳ Ｐゴシック" pitchFamily="-112" charset="-128"/>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effectLst/>
                        </a:rPr>
                        <a:t>0.5356 HPQ shares per Compaq share</a:t>
                      </a:r>
                      <a:endParaRPr kumimoji="0" lang="en-US" sz="2000" b="1" i="0" u="none" strike="noStrike" cap="none" normalizeH="0" baseline="0" dirty="0" smtClean="0">
                        <a:ln>
                          <a:noFill/>
                        </a:ln>
                        <a:solidFill>
                          <a:schemeClr val="tx1"/>
                        </a:solidFill>
                        <a:effectLst/>
                        <a:latin typeface="Perpetua" pitchFamily="-112" charset="0"/>
                        <a:ea typeface="ＭＳ Ｐゴシック" pitchFamily="-112" charset="-128"/>
                      </a:endParaRPr>
                    </a:p>
                  </a:txBody>
                  <a:tcPr horzOverflow="overflow"/>
                </a:tc>
              </a:tr>
              <a:tr h="10048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effectLst/>
                        </a:rPr>
                        <a:t>Exchange ratio implied by the 12 month market performance of HP and Compaq stocks</a:t>
                      </a:r>
                      <a:endParaRPr kumimoji="0" lang="en-US" sz="2000" b="1" i="0" u="none" strike="noStrike" cap="none" normalizeH="0" baseline="0" dirty="0" smtClean="0">
                        <a:ln>
                          <a:noFill/>
                        </a:ln>
                        <a:solidFill>
                          <a:schemeClr val="tx1"/>
                        </a:solidFill>
                        <a:effectLst/>
                        <a:latin typeface="Perpetua" pitchFamily="-112" charset="0"/>
                        <a:ea typeface="ＭＳ Ｐゴシック" pitchFamily="-112" charset="-128"/>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effectLst/>
                        </a:rPr>
                        <a:t>0.596 HPQ shares per Compaq share</a:t>
                      </a:r>
                      <a:endParaRPr kumimoji="0" lang="en-US" sz="2000" b="1" i="0" u="none" strike="noStrike" cap="none" normalizeH="0" baseline="0" dirty="0" smtClean="0">
                        <a:ln>
                          <a:noFill/>
                        </a:ln>
                        <a:solidFill>
                          <a:schemeClr val="tx1"/>
                        </a:solidFill>
                        <a:effectLst/>
                        <a:latin typeface="Perpetua" pitchFamily="-112" charset="0"/>
                        <a:ea typeface="ＭＳ Ｐゴシック" pitchFamily="-112" charset="-128"/>
                      </a:endParaRPr>
                    </a:p>
                  </a:txBody>
                  <a:tcPr horzOverflow="overflow"/>
                </a:tc>
              </a:tr>
              <a:tr h="9779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smtClean="0">
                          <a:ln>
                            <a:noFill/>
                          </a:ln>
                          <a:effectLst/>
                        </a:rPr>
                        <a:t>Compaq’s Valuation by the market pre-merger announcement</a:t>
                      </a:r>
                      <a:endParaRPr kumimoji="0" lang="en-US" sz="2000" b="1" i="0" u="none" strike="noStrike" cap="none" normalizeH="0" baseline="0" smtClean="0">
                        <a:ln>
                          <a:noFill/>
                        </a:ln>
                        <a:solidFill>
                          <a:schemeClr val="tx1"/>
                        </a:solidFill>
                        <a:effectLst/>
                        <a:latin typeface="Perpetua" pitchFamily="-112" charset="0"/>
                        <a:ea typeface="ＭＳ Ｐゴシック" pitchFamily="-112" charset="-128"/>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effectLst/>
                        </a:rPr>
                        <a:t>$20.995 billion</a:t>
                      </a:r>
                      <a:endParaRPr kumimoji="0" lang="en-US" sz="2000" b="1" i="0" u="none" strike="noStrike" cap="none" normalizeH="0" baseline="0" dirty="0" smtClean="0">
                        <a:ln>
                          <a:noFill/>
                        </a:ln>
                        <a:solidFill>
                          <a:schemeClr val="tx1"/>
                        </a:solidFill>
                        <a:effectLst/>
                        <a:latin typeface="Perpetua" pitchFamily="-112" charset="0"/>
                        <a:ea typeface="ＭＳ Ｐゴシック" pitchFamily="-112" charset="-128"/>
                      </a:endParaRPr>
                    </a:p>
                  </a:txBody>
                  <a:tcPr horzOverflow="overflow"/>
                </a:tc>
              </a:tr>
              <a:tr h="1260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smtClean="0">
                          <a:ln>
                            <a:noFill/>
                          </a:ln>
                          <a:effectLst/>
                        </a:rPr>
                        <a:t>Compaq’s Valuation by HP as implied by the final exchange ratio</a:t>
                      </a:r>
                      <a:endParaRPr kumimoji="0" lang="en-US" sz="2000" b="1" i="0" u="none" strike="noStrike" cap="none" normalizeH="0" baseline="0" smtClean="0">
                        <a:ln>
                          <a:noFill/>
                        </a:ln>
                        <a:solidFill>
                          <a:schemeClr val="tx1"/>
                        </a:solidFill>
                        <a:effectLst/>
                        <a:latin typeface="Perpetua" pitchFamily="-112" charset="0"/>
                        <a:ea typeface="ＭＳ Ｐゴシック" pitchFamily="-112" charset="-128"/>
                      </a:endParaRPr>
                    </a:p>
                  </a:txBody>
                  <a:tcPr horzOverflow="overflow"/>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1" u="none" strike="noStrike" cap="none" normalizeH="0" baseline="0" dirty="0" smtClean="0">
                          <a:ln>
                            <a:noFill/>
                          </a:ln>
                          <a:effectLst/>
                        </a:rPr>
                        <a:t>$24.995 billion</a:t>
                      </a:r>
                      <a:endParaRPr kumimoji="0" lang="en-US" sz="2000" b="1" i="0" u="none" strike="noStrike" cap="none" normalizeH="0" baseline="0" dirty="0" smtClean="0">
                        <a:ln>
                          <a:noFill/>
                        </a:ln>
                        <a:solidFill>
                          <a:schemeClr val="tx1"/>
                        </a:solidFill>
                        <a:effectLst/>
                        <a:latin typeface="Perpetua" pitchFamily="-112" charset="0"/>
                        <a:ea typeface="ＭＳ Ｐゴシック" pitchFamily="-112" charset="-128"/>
                      </a:endParaRPr>
                    </a:p>
                  </a:txBody>
                  <a:tcPr horzOverflow="overflow"/>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685800" y="274638"/>
            <a:ext cx="7772400" cy="1143000"/>
          </a:xfrm>
        </p:spPr>
        <p:txBody>
          <a:bodyPr/>
          <a:lstStyle/>
          <a:p>
            <a:pPr eaLnBrk="1" hangingPunct="1"/>
            <a:r>
              <a:rPr lang="en-US" smtClean="0"/>
              <a:t>Compaq pre-merger</a:t>
            </a:r>
          </a:p>
        </p:txBody>
      </p:sp>
      <p:sp>
        <p:nvSpPr>
          <p:cNvPr id="7171" name="Content Placeholder 2"/>
          <p:cNvSpPr>
            <a:spLocks noGrp="1"/>
          </p:cNvSpPr>
          <p:nvPr>
            <p:ph sz="quarter" idx="1"/>
          </p:nvPr>
        </p:nvSpPr>
        <p:spPr>
          <a:xfrm>
            <a:off x="457200" y="1371600"/>
            <a:ext cx="8229600" cy="4829175"/>
          </a:xfrm>
        </p:spPr>
        <p:txBody>
          <a:bodyPr>
            <a:normAutofit fontScale="92500" lnSpcReduction="10000"/>
          </a:bodyPr>
          <a:lstStyle/>
          <a:p>
            <a:pPr eaLnBrk="1" hangingPunct="1"/>
            <a:r>
              <a:rPr lang="en-US" dirty="0" smtClean="0"/>
              <a:t>Compaq – Founded in 1982</a:t>
            </a:r>
          </a:p>
          <a:p>
            <a:pPr eaLnBrk="1" hangingPunct="1"/>
            <a:r>
              <a:rPr lang="en-US" dirty="0" smtClean="0"/>
              <a:t>Primary strength - Innovation</a:t>
            </a:r>
          </a:p>
          <a:p>
            <a:pPr eaLnBrk="1" hangingPunct="1"/>
            <a:r>
              <a:rPr lang="en-US" dirty="0" smtClean="0"/>
              <a:t>Compaq’s primary business divisions –</a:t>
            </a:r>
          </a:p>
          <a:p>
            <a:pPr lvl="1" eaLnBrk="1" hangingPunct="1"/>
            <a:r>
              <a:rPr lang="en-US" dirty="0" smtClean="0"/>
              <a:t>Access, commercial and consumer PCs</a:t>
            </a:r>
          </a:p>
          <a:p>
            <a:pPr lvl="1" eaLnBrk="1" hangingPunct="1"/>
            <a:r>
              <a:rPr lang="en-US" dirty="0" smtClean="0"/>
              <a:t>Enterprise computing: servers and storage products</a:t>
            </a:r>
          </a:p>
          <a:p>
            <a:pPr lvl="1" eaLnBrk="1" hangingPunct="1"/>
            <a:r>
              <a:rPr lang="en-US" dirty="0" smtClean="0"/>
              <a:t>Global services</a:t>
            </a:r>
          </a:p>
          <a:p>
            <a:pPr eaLnBrk="1" hangingPunct="1"/>
            <a:r>
              <a:rPr lang="en-US" dirty="0" smtClean="0"/>
              <a:t>Market leader in PCs, with more international sales than US</a:t>
            </a:r>
          </a:p>
          <a:p>
            <a:pPr eaLnBrk="1" hangingPunct="1"/>
            <a:r>
              <a:rPr lang="en-US" dirty="0" smtClean="0"/>
              <a:t>Market leader in fault tolerant computing and industry standard servers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838200" y="-76200"/>
            <a:ext cx="7772400" cy="1143000"/>
          </a:xfrm>
        </p:spPr>
        <p:txBody>
          <a:bodyPr/>
          <a:lstStyle/>
          <a:p>
            <a:pPr eaLnBrk="1" hangingPunct="1"/>
            <a:r>
              <a:rPr lang="en-US" smtClean="0"/>
              <a:t>Deal Valuation (Contd..)</a:t>
            </a:r>
          </a:p>
        </p:txBody>
      </p:sp>
      <p:sp>
        <p:nvSpPr>
          <p:cNvPr id="25603" name="Content Placeholder 2"/>
          <p:cNvSpPr>
            <a:spLocks noGrp="1"/>
          </p:cNvSpPr>
          <p:nvPr>
            <p:ph sz="quarter" idx="1"/>
          </p:nvPr>
        </p:nvSpPr>
        <p:spPr>
          <a:xfrm>
            <a:off x="914400" y="1219200"/>
            <a:ext cx="7772400" cy="2057400"/>
          </a:xfrm>
        </p:spPr>
        <p:txBody>
          <a:bodyPr>
            <a:normAutofit fontScale="77500" lnSpcReduction="20000"/>
          </a:bodyPr>
          <a:lstStyle/>
          <a:p>
            <a:pPr eaLnBrk="1" hangingPunct="1">
              <a:buFont typeface="Wingdings 2" pitchFamily="-112" charset="2"/>
              <a:buNone/>
            </a:pPr>
            <a:r>
              <a:rPr lang="en-US" sz="2200" dirty="0" smtClean="0"/>
              <a:t>Acquisition Premium</a:t>
            </a:r>
          </a:p>
          <a:p>
            <a:pPr eaLnBrk="1" hangingPunct="1"/>
            <a:r>
              <a:rPr lang="en-US" sz="2200" dirty="0" smtClean="0"/>
              <a:t>Acquisition Premium is the difference between the worth of a Compaq share as valued by HP and the market valuation of a Compaq share</a:t>
            </a:r>
          </a:p>
          <a:p>
            <a:pPr eaLnBrk="1" hangingPunct="1">
              <a:buNone/>
            </a:pPr>
            <a:endParaRPr lang="en-US" sz="2200" dirty="0" smtClean="0"/>
          </a:p>
          <a:p>
            <a:pPr eaLnBrk="1" hangingPunct="1"/>
            <a:r>
              <a:rPr lang="en-US" sz="2200" dirty="0" smtClean="0"/>
              <a:t>The Premium will depend on the length of the period considered while determining the market valuation of Compaq</a:t>
            </a:r>
          </a:p>
          <a:p>
            <a:pPr eaLnBrk="1" hangingPunct="1">
              <a:buFont typeface="Wingdings 2" pitchFamily="-112" charset="2"/>
              <a:buNone/>
            </a:pPr>
            <a:endParaRPr lang="en-US" sz="1900" dirty="0" smtClean="0"/>
          </a:p>
        </p:txBody>
      </p:sp>
      <p:graphicFrame>
        <p:nvGraphicFramePr>
          <p:cNvPr id="4" name="Table 3"/>
          <p:cNvGraphicFramePr>
            <a:graphicFrameLocks noGrp="1"/>
          </p:cNvGraphicFramePr>
          <p:nvPr/>
        </p:nvGraphicFramePr>
        <p:xfrm>
          <a:off x="500063" y="3429000"/>
          <a:ext cx="8286750" cy="3143250"/>
        </p:xfrm>
        <a:graphic>
          <a:graphicData uri="http://schemas.openxmlformats.org/drawingml/2006/table">
            <a:tbl>
              <a:tblPr/>
              <a:tblGrid>
                <a:gridCol w="2762250"/>
                <a:gridCol w="2762250"/>
                <a:gridCol w="276225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Perpetua" pitchFamily="-112" charset="0"/>
                          <a:ea typeface="ＭＳ Ｐゴシック" pitchFamily="-112" charset="-128"/>
                        </a:rPr>
                        <a:t>Period ending Aug 31 2001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AD9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Perpetua" pitchFamily="-112" charset="0"/>
                          <a:ea typeface="ＭＳ Ｐゴシック" pitchFamily="-112" charset="-128"/>
                        </a:rPr>
                        <a:t>Average Exchange ratio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AD9C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Perpetua" pitchFamily="-112" charset="0"/>
                          <a:ea typeface="ＭＳ Ｐゴシック" pitchFamily="-112" charset="-128"/>
                        </a:rPr>
                        <a:t>Implied Acquisition Premium paid by HP (in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FAD9CD"/>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Perpetua" pitchFamily="-112" charset="0"/>
                          <a:ea typeface="ＭＳ Ｐゴシック" pitchFamily="-112" charset="-128"/>
                        </a:rPr>
                        <a:t>Aug 31, 2001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Perpetua" pitchFamily="-112" charset="0"/>
                          <a:ea typeface="ＭＳ Ｐゴシック" pitchFamily="-112" charset="-128"/>
                        </a:rPr>
                        <a:t>0.535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Perpetua" pitchFamily="-112" charset="0"/>
                          <a:ea typeface="ＭＳ Ｐゴシック" pitchFamily="-112" charset="-128"/>
                        </a:rPr>
                        <a:t>18.9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Perpetua" pitchFamily="-112" charset="0"/>
                          <a:ea typeface="ＭＳ Ｐゴシック" pitchFamily="-112" charset="-128"/>
                        </a:rPr>
                        <a:t>10 day average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Perpetua" pitchFamily="-112" charset="0"/>
                          <a:ea typeface="ＭＳ Ｐゴシック" pitchFamily="-112" charset="-128"/>
                        </a:rPr>
                        <a:t>0.544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Perpetua" pitchFamily="-112" charset="0"/>
                          <a:ea typeface="ＭＳ Ｐゴシック" pitchFamily="-112" charset="-128"/>
                        </a:rPr>
                        <a:t>16.3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Perpetua" pitchFamily="-112" charset="0"/>
                          <a:ea typeface="ＭＳ Ｐゴシック" pitchFamily="-112" charset="-128"/>
                        </a:rPr>
                        <a:t>30 day average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Perpetua" pitchFamily="-112" charset="0"/>
                          <a:ea typeface="ＭＳ Ｐゴシック" pitchFamily="-112" charset="-128"/>
                        </a:rPr>
                        <a:t>0.573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Perpetua" pitchFamily="-112" charset="0"/>
                          <a:ea typeface="ＭＳ Ｐゴシック" pitchFamily="-112" charset="-128"/>
                        </a:rPr>
                        <a:t>10.3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Perpetua" pitchFamily="-112" charset="0"/>
                          <a:ea typeface="ＭＳ Ｐゴシック" pitchFamily="-112" charset="-128"/>
                        </a:rPr>
                        <a:t>3 month average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Perpetua" pitchFamily="-112" charset="0"/>
                          <a:ea typeface="ＭＳ Ｐゴシック" pitchFamily="-112" charset="-128"/>
                        </a:rPr>
                        <a:t>0.557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Perpetua" pitchFamily="-112" charset="0"/>
                          <a:ea typeface="ＭＳ Ｐゴシック" pitchFamily="-112" charset="-128"/>
                        </a:rPr>
                        <a:t>13.7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Perpetua" pitchFamily="-112" charset="0"/>
                          <a:ea typeface="ＭＳ Ｐゴシック" pitchFamily="-112" charset="-128"/>
                        </a:rPr>
                        <a:t>6 month average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Perpetua" pitchFamily="-112" charset="0"/>
                          <a:ea typeface="ＭＳ Ｐゴシック" pitchFamily="-112" charset="-128"/>
                        </a:rPr>
                        <a:t>0.584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Perpetua" pitchFamily="-112" charset="0"/>
                          <a:ea typeface="ＭＳ Ｐゴシック" pitchFamily="-112" charset="-128"/>
                        </a:rPr>
                        <a:t>8.2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Perpetua" pitchFamily="-112" charset="0"/>
                          <a:ea typeface="ＭＳ Ｐゴシック" pitchFamily="-112" charset="-128"/>
                        </a:rPr>
                        <a:t>12 month average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chemeClr val="bg1"/>
                          </a:solidFill>
                          <a:effectLst/>
                          <a:latin typeface="Perpetua" pitchFamily="-112" charset="0"/>
                          <a:ea typeface="ＭＳ Ｐゴシック" pitchFamily="-112" charset="-128"/>
                        </a:rPr>
                        <a:t>0.596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chemeClr val="bg1"/>
                          </a:solidFill>
                          <a:effectLst/>
                          <a:latin typeface="Perpetua" pitchFamily="-112" charset="0"/>
                          <a:ea typeface="ＭＳ Ｐゴシック" pitchFamily="-112" charset="-128"/>
                        </a:rPr>
                        <a:t>6.1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762000" y="457200"/>
            <a:ext cx="7772400" cy="1143000"/>
          </a:xfrm>
        </p:spPr>
        <p:txBody>
          <a:bodyPr>
            <a:normAutofit fontScale="90000"/>
          </a:bodyPr>
          <a:lstStyle/>
          <a:p>
            <a:pPr eaLnBrk="1" hangingPunct="1"/>
            <a:r>
              <a:rPr lang="en-US" sz="3600" b="1" smtClean="0"/>
              <a:t>Valuing the Merger was a challenge because….</a:t>
            </a:r>
          </a:p>
        </p:txBody>
      </p:sp>
      <p:sp>
        <p:nvSpPr>
          <p:cNvPr id="26627" name="Content Placeholder 2"/>
          <p:cNvSpPr>
            <a:spLocks noGrp="1"/>
          </p:cNvSpPr>
          <p:nvPr>
            <p:ph sz="quarter" idx="1"/>
          </p:nvPr>
        </p:nvSpPr>
        <p:spPr>
          <a:xfrm>
            <a:off x="457200" y="1947863"/>
            <a:ext cx="8229600" cy="4757737"/>
          </a:xfrm>
        </p:spPr>
        <p:txBody>
          <a:bodyPr/>
          <a:lstStyle/>
          <a:p>
            <a:pPr eaLnBrk="1" hangingPunct="1"/>
            <a:r>
              <a:rPr lang="en-US" sz="2800" smtClean="0"/>
              <a:t>Recession : The largely negative outlook for the economy overall and the tech sector in particular circa 2001</a:t>
            </a:r>
          </a:p>
          <a:p>
            <a:pPr eaLnBrk="1" hangingPunct="1"/>
            <a:r>
              <a:rPr lang="en-US" sz="2800" smtClean="0"/>
              <a:t>Volatile trading activity : NASDAQ suffered a 30% drop in the 12 months preceding the merger announcement</a:t>
            </a:r>
          </a:p>
          <a:p>
            <a:pPr eaLnBrk="1" hangingPunct="1"/>
            <a:r>
              <a:rPr lang="en-US" sz="2800" smtClean="0"/>
              <a:t>Valuation multiples for comparable companies and recent comparable transactions were broadly distributed. </a:t>
            </a:r>
          </a:p>
          <a:p>
            <a:pPr eaLnBrk="1" hangingPunct="1">
              <a:buFont typeface="Wingdings 2" pitchFamily="-112" charset="2"/>
              <a:buNone/>
            </a:pPr>
            <a:endParaRPr lang="en-US" sz="20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28625" y="-304800"/>
            <a:ext cx="8229600" cy="1143000"/>
          </a:xfrm>
        </p:spPr>
        <p:txBody>
          <a:bodyPr/>
          <a:lstStyle/>
          <a:p>
            <a:pPr eaLnBrk="1" hangingPunct="1"/>
            <a:r>
              <a:rPr lang="en-US" smtClean="0"/>
              <a:t>Merger Team Structure</a:t>
            </a:r>
          </a:p>
        </p:txBody>
      </p:sp>
      <p:sp>
        <p:nvSpPr>
          <p:cNvPr id="30723" name="Rectangle 2"/>
          <p:cNvSpPr txBox="1">
            <a:spLocks noChangeArrowheads="1"/>
          </p:cNvSpPr>
          <p:nvPr/>
        </p:nvSpPr>
        <p:spPr bwMode="auto">
          <a:xfrm>
            <a:off x="304800" y="1219200"/>
            <a:ext cx="8394700" cy="5270500"/>
          </a:xfrm>
          <a:prstGeom prst="rect">
            <a:avLst/>
          </a:prstGeom>
          <a:noFill/>
          <a:ln w="9525">
            <a:noFill/>
            <a:miter lim="800000"/>
            <a:headEnd/>
            <a:tailEnd/>
          </a:ln>
        </p:spPr>
        <p:txBody>
          <a:bodyPr/>
          <a:lstStyle/>
          <a:p>
            <a:pPr marL="342900" indent="-342900">
              <a:spcBef>
                <a:spcPct val="20000"/>
              </a:spcBef>
              <a:spcAft>
                <a:spcPct val="100000"/>
              </a:spcAft>
              <a:buFont typeface="Arial" charset="0"/>
              <a:buChar char="•"/>
            </a:pPr>
            <a:endParaRPr lang="en-US" sz="3200">
              <a:solidFill>
                <a:schemeClr val="tx2"/>
              </a:solidFill>
              <a:latin typeface="Calibri" pitchFamily="-112" charset="0"/>
            </a:endParaRPr>
          </a:p>
          <a:p>
            <a:pPr marL="342900" indent="-342900">
              <a:spcBef>
                <a:spcPct val="20000"/>
              </a:spcBef>
              <a:buFont typeface="Arial" charset="0"/>
              <a:buChar char="•"/>
            </a:pPr>
            <a:endParaRPr lang="en-US" sz="3200">
              <a:solidFill>
                <a:schemeClr val="tx2"/>
              </a:solidFill>
              <a:latin typeface="Calibri" pitchFamily="-112" charset="0"/>
            </a:endParaRPr>
          </a:p>
        </p:txBody>
      </p:sp>
      <p:pic>
        <p:nvPicPr>
          <p:cNvPr id="30724" name="Picture 2"/>
          <p:cNvPicPr>
            <a:picLocks noChangeAspect="1" noChangeArrowheads="1"/>
          </p:cNvPicPr>
          <p:nvPr/>
        </p:nvPicPr>
        <p:blipFill>
          <a:blip r:embed="rId2" cstate="print"/>
          <a:srcRect/>
          <a:stretch>
            <a:fillRect/>
          </a:stretch>
        </p:blipFill>
        <p:spPr bwMode="auto">
          <a:xfrm>
            <a:off x="0" y="990600"/>
            <a:ext cx="9144000" cy="5867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914400" y="-228600"/>
            <a:ext cx="7772400" cy="1143000"/>
          </a:xfrm>
        </p:spPr>
        <p:txBody>
          <a:bodyPr/>
          <a:lstStyle/>
          <a:p>
            <a:pPr eaLnBrk="1" hangingPunct="1"/>
            <a:r>
              <a:rPr lang="en-US" smtClean="0"/>
              <a:t>Post Merger integration</a:t>
            </a:r>
          </a:p>
        </p:txBody>
      </p:sp>
      <p:sp>
        <p:nvSpPr>
          <p:cNvPr id="31747" name="Content Placeholder 2"/>
          <p:cNvSpPr>
            <a:spLocks noGrp="1"/>
          </p:cNvSpPr>
          <p:nvPr>
            <p:ph sz="quarter" idx="1"/>
          </p:nvPr>
        </p:nvSpPr>
        <p:spPr>
          <a:xfrm>
            <a:off x="0" y="762000"/>
            <a:ext cx="5029200" cy="5810250"/>
          </a:xfrm>
        </p:spPr>
        <p:txBody>
          <a:bodyPr>
            <a:normAutofit lnSpcReduction="10000"/>
          </a:bodyPr>
          <a:lstStyle/>
          <a:p>
            <a:pPr eaLnBrk="1" hangingPunct="1">
              <a:lnSpc>
                <a:spcPct val="80000"/>
              </a:lnSpc>
              <a:buFont typeface="Arial" charset="0"/>
              <a:buChar char="•"/>
            </a:pPr>
            <a:r>
              <a:rPr lang="en-US" sz="2000" b="1" dirty="0" smtClean="0"/>
              <a:t>Merger Integration Team Size: 1200</a:t>
            </a:r>
          </a:p>
          <a:p>
            <a:pPr eaLnBrk="1" hangingPunct="1">
              <a:lnSpc>
                <a:spcPct val="80000"/>
              </a:lnSpc>
              <a:buFont typeface="Arial" charset="0"/>
              <a:buChar char="•"/>
            </a:pPr>
            <a:r>
              <a:rPr lang="en-US" sz="2000" b="1" dirty="0" smtClean="0"/>
              <a:t>Big Bang concept: </a:t>
            </a:r>
          </a:p>
          <a:p>
            <a:pPr lvl="1" eaLnBrk="1" hangingPunct="1">
              <a:lnSpc>
                <a:spcPct val="80000"/>
              </a:lnSpc>
              <a:buFont typeface="Arial" charset="0"/>
              <a:buChar char="•"/>
            </a:pPr>
            <a:r>
              <a:rPr lang="en-US" sz="2000" b="1" dirty="0" smtClean="0"/>
              <a:t>Communicate merger to Channel partners, customers </a:t>
            </a:r>
          </a:p>
          <a:p>
            <a:pPr eaLnBrk="1" hangingPunct="1">
              <a:lnSpc>
                <a:spcPct val="80000"/>
              </a:lnSpc>
              <a:buFont typeface="Arial" charset="0"/>
              <a:buChar char="•"/>
            </a:pPr>
            <a:r>
              <a:rPr lang="en-US" sz="2000" b="1" dirty="0" smtClean="0"/>
              <a:t>Both companies are in similar businesses: Combine Product road maps</a:t>
            </a:r>
          </a:p>
          <a:p>
            <a:pPr eaLnBrk="1" hangingPunct="1">
              <a:lnSpc>
                <a:spcPct val="80000"/>
              </a:lnSpc>
              <a:buFont typeface="Arial" charset="0"/>
              <a:buChar char="•"/>
            </a:pPr>
            <a:endParaRPr lang="en-US" sz="2000" b="1" dirty="0" smtClean="0"/>
          </a:p>
          <a:p>
            <a:pPr eaLnBrk="1" hangingPunct="1">
              <a:lnSpc>
                <a:spcPct val="80000"/>
              </a:lnSpc>
              <a:buFont typeface="Arial" charset="0"/>
              <a:buChar char="•"/>
            </a:pPr>
            <a:endParaRPr lang="en-US" sz="2000" b="1" dirty="0" smtClean="0"/>
          </a:p>
          <a:p>
            <a:pPr eaLnBrk="1" hangingPunct="1">
              <a:lnSpc>
                <a:spcPct val="80000"/>
              </a:lnSpc>
              <a:buFont typeface="Arial" charset="0"/>
              <a:buChar char="•"/>
            </a:pPr>
            <a:r>
              <a:rPr lang="en-US" sz="2000" b="1" dirty="0" smtClean="0"/>
              <a:t>Deliver on the short-term synergies in six to 12 months </a:t>
            </a:r>
          </a:p>
          <a:p>
            <a:pPr lvl="1" eaLnBrk="1" hangingPunct="1">
              <a:lnSpc>
                <a:spcPct val="80000"/>
              </a:lnSpc>
              <a:buFont typeface="Arial" charset="0"/>
              <a:buChar char="–"/>
            </a:pPr>
            <a:r>
              <a:rPr lang="en-US" sz="2000" b="1" dirty="0" smtClean="0"/>
              <a:t>They don't need two Unix or NT development teams</a:t>
            </a:r>
          </a:p>
          <a:p>
            <a:pPr lvl="1" eaLnBrk="1" hangingPunct="1">
              <a:lnSpc>
                <a:spcPct val="80000"/>
              </a:lnSpc>
              <a:buFont typeface="Arial" charset="0"/>
              <a:buChar char="–"/>
            </a:pPr>
            <a:r>
              <a:rPr lang="en-US" sz="2000" b="1" dirty="0" smtClean="0"/>
              <a:t>15,000 Jobs Eliminated</a:t>
            </a:r>
          </a:p>
          <a:p>
            <a:pPr lvl="2" eaLnBrk="1" hangingPunct="1">
              <a:lnSpc>
                <a:spcPct val="80000"/>
              </a:lnSpc>
              <a:buFont typeface="Arial" charset="0"/>
              <a:buChar char="–"/>
            </a:pPr>
            <a:r>
              <a:rPr lang="en-US" b="1" dirty="0" smtClean="0"/>
              <a:t> HP:6000</a:t>
            </a:r>
          </a:p>
          <a:p>
            <a:pPr lvl="2" eaLnBrk="1" hangingPunct="1">
              <a:lnSpc>
                <a:spcPct val="80000"/>
              </a:lnSpc>
              <a:buFont typeface="Arial" charset="0"/>
              <a:buChar char="–"/>
            </a:pPr>
            <a:r>
              <a:rPr lang="en-US" b="1" dirty="0" smtClean="0"/>
              <a:t> Compaq: 8500</a:t>
            </a:r>
          </a:p>
          <a:p>
            <a:pPr lvl="1" eaLnBrk="1" hangingPunct="1">
              <a:lnSpc>
                <a:spcPct val="80000"/>
              </a:lnSpc>
              <a:buFont typeface="Arial" charset="0"/>
              <a:buChar char="–"/>
            </a:pPr>
            <a:r>
              <a:rPr lang="en-US" sz="2000" b="1" dirty="0" smtClean="0"/>
              <a:t>Problems with sackings:  Even  talent packs their bags</a:t>
            </a:r>
          </a:p>
          <a:p>
            <a:pPr eaLnBrk="1" hangingPunct="1">
              <a:lnSpc>
                <a:spcPct val="80000"/>
              </a:lnSpc>
              <a:buFont typeface="Arial" charset="0"/>
              <a:buChar char="•"/>
            </a:pPr>
            <a:r>
              <a:rPr lang="en-US" sz="2000" b="1" dirty="0" smtClean="0"/>
              <a:t>Achieving the integration will be tied to peoples compensation packages</a:t>
            </a:r>
          </a:p>
          <a:p>
            <a:pPr lvl="2" eaLnBrk="1" hangingPunct="1">
              <a:lnSpc>
                <a:spcPct val="80000"/>
              </a:lnSpc>
              <a:buFont typeface="Arial" charset="0"/>
              <a:buChar char="•"/>
            </a:pPr>
            <a:endParaRPr lang="en-US" sz="1600" dirty="0" smtClean="0"/>
          </a:p>
          <a:p>
            <a:pPr lvl="1" eaLnBrk="1" hangingPunct="1">
              <a:lnSpc>
                <a:spcPct val="80000"/>
              </a:lnSpc>
              <a:buFont typeface="Arial" charset="0"/>
              <a:buChar char="•"/>
            </a:pPr>
            <a:endParaRPr lang="en-US" sz="600" dirty="0" smtClean="0"/>
          </a:p>
          <a:p>
            <a:pPr lvl="1" eaLnBrk="1" hangingPunct="1">
              <a:lnSpc>
                <a:spcPct val="80000"/>
              </a:lnSpc>
              <a:buFont typeface="Arial" charset="0"/>
              <a:buChar char="•"/>
            </a:pPr>
            <a:endParaRPr lang="en-US" sz="600" dirty="0" smtClean="0"/>
          </a:p>
        </p:txBody>
      </p:sp>
      <p:graphicFrame>
        <p:nvGraphicFramePr>
          <p:cNvPr id="5" name="Content Placeholder 4"/>
          <p:cNvGraphicFramePr>
            <a:graphicFrameLocks noGrp="1"/>
          </p:cNvGraphicFramePr>
          <p:nvPr>
            <p:ph sz="quarter" idx="2"/>
          </p:nvPr>
        </p:nvGraphicFramePr>
        <p:xfrm>
          <a:off x="4495800" y="1219200"/>
          <a:ext cx="4286280" cy="43211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357188" y="-381000"/>
            <a:ext cx="8229600" cy="1143000"/>
          </a:xfrm>
        </p:spPr>
        <p:txBody>
          <a:bodyPr/>
          <a:lstStyle/>
          <a:p>
            <a:pPr eaLnBrk="1" hangingPunct="1"/>
            <a:r>
              <a:rPr lang="en-US" smtClean="0"/>
              <a:t>Operational Efficiencies</a:t>
            </a:r>
          </a:p>
        </p:txBody>
      </p:sp>
      <p:sp>
        <p:nvSpPr>
          <p:cNvPr id="32771" name="Content Placeholder 2"/>
          <p:cNvSpPr>
            <a:spLocks noGrp="1"/>
          </p:cNvSpPr>
          <p:nvPr>
            <p:ph sz="quarter" idx="1"/>
          </p:nvPr>
        </p:nvSpPr>
        <p:spPr>
          <a:xfrm>
            <a:off x="357188" y="785813"/>
            <a:ext cx="8358187" cy="2857500"/>
          </a:xfrm>
        </p:spPr>
        <p:txBody>
          <a:bodyPr>
            <a:normAutofit fontScale="92500"/>
          </a:bodyPr>
          <a:lstStyle/>
          <a:p>
            <a:pPr eaLnBrk="1" hangingPunct="1">
              <a:spcAft>
                <a:spcPct val="15000"/>
              </a:spcAft>
              <a:buFont typeface="Arial" charset="0"/>
              <a:buChar char="•"/>
            </a:pPr>
            <a:r>
              <a:rPr lang="en-US" sz="1800" smtClean="0"/>
              <a:t>Achieved merger-related cost savings of more than $1.3B annually</a:t>
            </a:r>
          </a:p>
          <a:p>
            <a:pPr eaLnBrk="1" hangingPunct="1">
              <a:spcAft>
                <a:spcPct val="15000"/>
              </a:spcAft>
              <a:buFont typeface="Arial" charset="0"/>
              <a:buChar char="•"/>
            </a:pPr>
            <a:r>
              <a:rPr lang="en-US" sz="1800" smtClean="0"/>
              <a:t>Restructured direct material procurement to save $450M annually</a:t>
            </a:r>
          </a:p>
          <a:p>
            <a:pPr eaLnBrk="1" hangingPunct="1">
              <a:spcAft>
                <a:spcPct val="15000"/>
              </a:spcAft>
              <a:buFont typeface="Arial" charset="0"/>
              <a:buChar char="•"/>
            </a:pPr>
            <a:r>
              <a:rPr lang="en-US" sz="1800" smtClean="0"/>
              <a:t>Redesigned products &amp; re-qualifying components to save $300M</a:t>
            </a:r>
          </a:p>
          <a:p>
            <a:pPr eaLnBrk="1" hangingPunct="1">
              <a:spcAft>
                <a:spcPct val="15000"/>
              </a:spcAft>
              <a:buFont typeface="Arial" charset="0"/>
              <a:buChar char="•"/>
            </a:pPr>
            <a:r>
              <a:rPr lang="en-US" sz="1800" smtClean="0"/>
              <a:t>Consolidated multiple mfg sites achieving $120M in annualized savings</a:t>
            </a:r>
          </a:p>
          <a:p>
            <a:pPr eaLnBrk="1" hangingPunct="1">
              <a:spcAft>
                <a:spcPct val="15000"/>
              </a:spcAft>
              <a:buFont typeface="Arial" charset="0"/>
              <a:buChar char="•"/>
            </a:pPr>
            <a:r>
              <a:rPr lang="en-US" sz="1800" smtClean="0"/>
              <a:t>Achieved manufacturing savings of $200M annually</a:t>
            </a:r>
          </a:p>
          <a:p>
            <a:pPr eaLnBrk="1" hangingPunct="1">
              <a:spcAft>
                <a:spcPct val="15000"/>
              </a:spcAft>
              <a:buFont typeface="Arial" charset="0"/>
              <a:buChar char="•"/>
            </a:pPr>
            <a:r>
              <a:rPr lang="en-US" sz="1800" smtClean="0"/>
              <a:t>Reduced supply chain headcount by 2,700</a:t>
            </a:r>
          </a:p>
          <a:p>
            <a:pPr eaLnBrk="1" hangingPunct="1">
              <a:spcAft>
                <a:spcPct val="15000"/>
              </a:spcAft>
              <a:buFont typeface="Arial" charset="0"/>
              <a:buChar char="•"/>
            </a:pPr>
            <a:r>
              <a:rPr lang="en-US" sz="1800" smtClean="0"/>
              <a:t>Realized logistics savings of $100M+ annually</a:t>
            </a:r>
          </a:p>
          <a:p>
            <a:pPr eaLnBrk="1" hangingPunct="1">
              <a:spcAft>
                <a:spcPct val="15000"/>
              </a:spcAft>
              <a:buFont typeface="Arial" charset="0"/>
              <a:buChar char="•"/>
            </a:pPr>
            <a:r>
              <a:rPr lang="en-US" sz="1800" smtClean="0"/>
              <a:t>Indirect Procurement negotiated annual savings of $220M</a:t>
            </a:r>
          </a:p>
          <a:p>
            <a:pPr eaLnBrk="1" hangingPunct="1">
              <a:lnSpc>
                <a:spcPct val="80000"/>
              </a:lnSpc>
              <a:buFont typeface="Arial" charset="0"/>
              <a:buChar char="•"/>
            </a:pPr>
            <a:endParaRPr lang="en-US" sz="700" smtClean="0"/>
          </a:p>
        </p:txBody>
      </p:sp>
      <p:pic>
        <p:nvPicPr>
          <p:cNvPr id="32772" name="Picture 2"/>
          <p:cNvPicPr>
            <a:picLocks noChangeAspect="1" noChangeArrowheads="1"/>
          </p:cNvPicPr>
          <p:nvPr/>
        </p:nvPicPr>
        <p:blipFill>
          <a:blip r:embed="rId2" cstate="print"/>
          <a:srcRect/>
          <a:stretch>
            <a:fillRect/>
          </a:stretch>
        </p:blipFill>
        <p:spPr bwMode="auto">
          <a:xfrm>
            <a:off x="0" y="3962400"/>
            <a:ext cx="9144000" cy="30384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457200" y="76200"/>
            <a:ext cx="7772400" cy="1143000"/>
          </a:xfrm>
        </p:spPr>
        <p:txBody>
          <a:bodyPr/>
          <a:lstStyle/>
          <a:p>
            <a:pPr eaLnBrk="1" hangingPunct="1"/>
            <a:r>
              <a:rPr lang="en-US" smtClean="0"/>
              <a:t>Strategic Integration</a:t>
            </a:r>
          </a:p>
        </p:txBody>
      </p:sp>
      <p:sp>
        <p:nvSpPr>
          <p:cNvPr id="34819" name="Content Placeholder 2"/>
          <p:cNvSpPr>
            <a:spLocks noGrp="1"/>
          </p:cNvSpPr>
          <p:nvPr>
            <p:ph sz="quarter" idx="1"/>
          </p:nvPr>
        </p:nvSpPr>
        <p:spPr>
          <a:xfrm>
            <a:off x="228600" y="1676400"/>
            <a:ext cx="8715375" cy="5257800"/>
          </a:xfrm>
        </p:spPr>
        <p:txBody>
          <a:bodyPr>
            <a:normAutofit/>
          </a:bodyPr>
          <a:lstStyle/>
          <a:p>
            <a:pPr eaLnBrk="1" hangingPunct="1"/>
            <a:r>
              <a:rPr lang="en-US" dirty="0" smtClean="0"/>
              <a:t>Out-compete Dell: The new HP needed a highly competitive direct sales model</a:t>
            </a:r>
          </a:p>
          <a:p>
            <a:pPr marL="447675" indent="-382588" eaLnBrk="1" hangingPunct="1">
              <a:buFont typeface="Arial" charset="0"/>
              <a:buNone/>
            </a:pPr>
            <a:r>
              <a:rPr lang="en-US" dirty="0" smtClean="0"/>
              <a:t>		- 50% of retail shelf space was occupied by HP &amp; Compaq </a:t>
            </a:r>
          </a:p>
          <a:p>
            <a:pPr eaLnBrk="1" hangingPunct="1">
              <a:buFont typeface="Arial" charset="0"/>
              <a:buNone/>
            </a:pPr>
            <a:r>
              <a:rPr lang="en-US" dirty="0" smtClean="0"/>
              <a:t>		- Direct sales model benefited from Compaq   direct sales model</a:t>
            </a:r>
          </a:p>
          <a:p>
            <a:pPr eaLnBrk="1" hangingPunct="1"/>
            <a:r>
              <a:rPr lang="en-US" dirty="0" smtClean="0"/>
              <a:t>Out-compete IBM</a:t>
            </a:r>
          </a:p>
          <a:p>
            <a:pPr eaLnBrk="1" hangingPunct="1">
              <a:buFont typeface="Arial" charset="0"/>
              <a:buNone/>
            </a:pPr>
            <a:r>
              <a:rPr lang="en-US" dirty="0" smtClean="0"/>
              <a:t>		- Manage the high level relationships with global enterprise customers</a:t>
            </a:r>
          </a:p>
          <a:p>
            <a:pPr eaLnBrk="1" hangingPunct="1">
              <a:buFont typeface="Arial" charset="0"/>
              <a:buNone/>
            </a:pPr>
            <a:r>
              <a:rPr lang="en-US" dirty="0" smtClean="0"/>
              <a:t>		- With help of Compaq consultants managed 40 big deals in competition with IBM</a:t>
            </a:r>
          </a:p>
          <a:p>
            <a:pPr eaLnBrk="1" hangingPunct="1"/>
            <a:endParaRPr lang="en-US" dirty="0" smtClean="0"/>
          </a:p>
          <a:p>
            <a:pPr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609600" y="76200"/>
            <a:ext cx="7772400" cy="1143000"/>
          </a:xfrm>
        </p:spPr>
        <p:txBody>
          <a:bodyPr/>
          <a:lstStyle/>
          <a:p>
            <a:pPr eaLnBrk="1" hangingPunct="1"/>
            <a:r>
              <a:rPr lang="en-US" smtClean="0"/>
              <a:t>Shareholder value</a:t>
            </a:r>
          </a:p>
        </p:txBody>
      </p:sp>
      <p:sp>
        <p:nvSpPr>
          <p:cNvPr id="35843" name="Content Placeholder 2"/>
          <p:cNvSpPr>
            <a:spLocks noGrp="1"/>
          </p:cNvSpPr>
          <p:nvPr>
            <p:ph sz="quarter" idx="1"/>
          </p:nvPr>
        </p:nvSpPr>
        <p:spPr>
          <a:xfrm>
            <a:off x="533400" y="1524000"/>
            <a:ext cx="8229600" cy="5029200"/>
          </a:xfrm>
        </p:spPr>
        <p:txBody>
          <a:bodyPr>
            <a:normAutofit lnSpcReduction="10000"/>
          </a:bodyPr>
          <a:lstStyle/>
          <a:p>
            <a:pPr eaLnBrk="1" hangingPunct="1"/>
            <a:r>
              <a:rPr lang="en-US" sz="2800" dirty="0" smtClean="0">
                <a:solidFill>
                  <a:schemeClr val="accent1"/>
                </a:solidFill>
              </a:rPr>
              <a:t>Myth</a:t>
            </a:r>
            <a:r>
              <a:rPr lang="en-US" sz="2800" dirty="0" smtClean="0"/>
              <a:t>: </a:t>
            </a:r>
          </a:p>
          <a:p>
            <a:pPr lvl="1" eaLnBrk="1" hangingPunct="1"/>
            <a:r>
              <a:rPr lang="en-US" dirty="0" smtClean="0"/>
              <a:t>A strategically poor integration will be reflected by the stock market’s pushing the combined company's stock price down , an illustration of how mergers can destroy value</a:t>
            </a:r>
          </a:p>
          <a:p>
            <a:pPr eaLnBrk="1" hangingPunct="1"/>
            <a:r>
              <a:rPr lang="en-US" sz="2800" dirty="0" smtClean="0">
                <a:solidFill>
                  <a:schemeClr val="accent1"/>
                </a:solidFill>
              </a:rPr>
              <a:t>Fact</a:t>
            </a:r>
            <a:r>
              <a:rPr lang="en-US" sz="2800" dirty="0" smtClean="0"/>
              <a:t> : </a:t>
            </a:r>
          </a:p>
          <a:p>
            <a:pPr lvl="1" eaLnBrk="1" hangingPunct="1"/>
            <a:r>
              <a:rPr lang="en-US" dirty="0" smtClean="0"/>
              <a:t>In mid-July 2007, five years after the merger announcement, HP's total shareholder returns were up 46 percent. Over the same period, the Standard &amp; Poor's IT index had sunk 9 percent, rival IBM was down 23 percent, and even Dell was up only 2 percent.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p:txBody>
          <a:bodyPr/>
          <a:lstStyle/>
          <a:p>
            <a:endParaRPr lang="en-US" smtClean="0"/>
          </a:p>
        </p:txBody>
      </p:sp>
      <p:pic>
        <p:nvPicPr>
          <p:cNvPr id="14339" name="Picture 5" descr="C:\Documents and Settings\User\Desktop\Daily Stack\SM - HP\Stock Movement of HP.png"/>
          <p:cNvPicPr>
            <a:picLocks noChangeAspect="1" noChangeArrowheads="1"/>
          </p:cNvPicPr>
          <p:nvPr/>
        </p:nvPicPr>
        <p:blipFill>
          <a:blip r:embed="rId2" cstate="print"/>
          <a:srcRect/>
          <a:stretch>
            <a:fillRect/>
          </a:stretch>
        </p:blipFill>
        <p:spPr bwMode="auto">
          <a:xfrm>
            <a:off x="123825" y="1152525"/>
            <a:ext cx="8715375" cy="5430838"/>
          </a:xfrm>
          <a:prstGeom prst="rect">
            <a:avLst/>
          </a:prstGeom>
          <a:noFill/>
          <a:ln w="9525">
            <a:noFill/>
            <a:miter lim="800000"/>
            <a:headEnd/>
            <a:tailEnd/>
          </a:ln>
        </p:spPr>
      </p:pic>
      <p:sp>
        <p:nvSpPr>
          <p:cNvPr id="14340" name="Rectangle 11"/>
          <p:cNvSpPr txBox="1">
            <a:spLocks noChangeArrowheads="1"/>
          </p:cNvSpPr>
          <p:nvPr/>
        </p:nvSpPr>
        <p:spPr bwMode="gray">
          <a:xfrm>
            <a:off x="323850" y="239713"/>
            <a:ext cx="8132763" cy="647700"/>
          </a:xfrm>
          <a:prstGeom prst="rect">
            <a:avLst/>
          </a:prstGeom>
          <a:noFill/>
          <a:ln w="9525">
            <a:noFill/>
            <a:miter lim="800000"/>
            <a:headEnd/>
            <a:tailEnd/>
          </a:ln>
        </p:spPr>
        <p:txBody>
          <a:bodyPr lIns="0" rIns="0"/>
          <a:lstStyle/>
          <a:p>
            <a:pPr>
              <a:lnSpc>
                <a:spcPct val="90000"/>
              </a:lnSpc>
            </a:pPr>
            <a:r>
              <a:rPr lang="en-US" sz="2600" b="1" noProof="1"/>
              <a:t>HP Stock Price Movment Till 2008</a:t>
            </a:r>
            <a:endParaRPr lang="de-DE" sz="2600" b="1"/>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914400" y="0"/>
            <a:ext cx="7772400" cy="1143000"/>
          </a:xfrm>
        </p:spPr>
        <p:txBody>
          <a:bodyPr/>
          <a:lstStyle/>
          <a:p>
            <a:pPr eaLnBrk="1" hangingPunct="1"/>
            <a:r>
              <a:rPr lang="en-US" smtClean="0"/>
              <a:t>PC business</a:t>
            </a:r>
          </a:p>
        </p:txBody>
      </p:sp>
      <p:sp>
        <p:nvSpPr>
          <p:cNvPr id="41987" name="Content Placeholder 2"/>
          <p:cNvSpPr>
            <a:spLocks noGrp="1"/>
          </p:cNvSpPr>
          <p:nvPr>
            <p:ph sz="quarter" idx="1"/>
          </p:nvPr>
        </p:nvSpPr>
        <p:spPr>
          <a:xfrm>
            <a:off x="457200" y="1219200"/>
            <a:ext cx="8229600" cy="5486400"/>
          </a:xfrm>
        </p:spPr>
        <p:txBody>
          <a:bodyPr>
            <a:normAutofit fontScale="92500" lnSpcReduction="20000"/>
          </a:bodyPr>
          <a:lstStyle/>
          <a:p>
            <a:pPr eaLnBrk="1" hangingPunct="1"/>
            <a:r>
              <a:rPr lang="en-US" sz="2800" dirty="0" smtClean="0">
                <a:solidFill>
                  <a:schemeClr val="accent1"/>
                </a:solidFill>
              </a:rPr>
              <a:t>Myth</a:t>
            </a:r>
            <a:r>
              <a:rPr lang="en-US" sz="2800" dirty="0" smtClean="0"/>
              <a:t>: </a:t>
            </a:r>
          </a:p>
          <a:p>
            <a:pPr lvl="1" eaLnBrk="1" hangingPunct="1"/>
            <a:r>
              <a:rPr lang="en-US" dirty="0" smtClean="0"/>
              <a:t>HP, even after combining with Compaq, cannot fight Dell’s direct-sales model with their retail (indirect) plus direct model</a:t>
            </a:r>
          </a:p>
          <a:p>
            <a:pPr eaLnBrk="1" hangingPunct="1"/>
            <a:r>
              <a:rPr lang="en-US" sz="2800" dirty="0" smtClean="0">
                <a:solidFill>
                  <a:schemeClr val="accent1"/>
                </a:solidFill>
              </a:rPr>
              <a:t>Fact</a:t>
            </a:r>
            <a:r>
              <a:rPr lang="en-US" sz="2800" dirty="0" smtClean="0"/>
              <a:t> : </a:t>
            </a:r>
          </a:p>
          <a:p>
            <a:pPr lvl="1" eaLnBrk="1" hangingPunct="1"/>
            <a:r>
              <a:rPr lang="en-US" dirty="0" smtClean="0"/>
              <a:t>HP’s PC business has steadily improved and is bringing competition to Dell that Dell has not seen for the past 5 or 10 years</a:t>
            </a:r>
          </a:p>
          <a:p>
            <a:pPr lvl="1" eaLnBrk="1" hangingPunct="1"/>
            <a:r>
              <a:rPr lang="en-US" dirty="0" smtClean="0"/>
              <a:t>Dell's PC shipments worldwide share fell to 15.2 % from 18.2 % last year, a particularly sharp decline given that the overall market grew 10.9 percent</a:t>
            </a:r>
          </a:p>
          <a:p>
            <a:pPr lvl="1" eaLnBrk="1" hangingPunct="1"/>
            <a:r>
              <a:rPr lang="en-US" dirty="0" smtClean="0"/>
              <a:t>Hewlett-Packard holds 19.1 percent of the world PC market</a:t>
            </a:r>
          </a:p>
          <a:p>
            <a:pPr lvl="1" eaLnBrk="1" hangingPunct="1"/>
            <a:r>
              <a:rPr lang="en-US" dirty="0" smtClean="0"/>
              <a:t>Even in the US, HP and Dell have 24.2 and 26.8 % of the PC market in 2007</a:t>
            </a:r>
          </a:p>
          <a:p>
            <a:pPr lvl="1" eaLnBrk="1" hangingPunct="1"/>
            <a:endParaRPr lang="en-US" dirty="0" smtClean="0"/>
          </a:p>
          <a:p>
            <a:pPr lvl="1" eaLnBrk="1" hangingPunct="1"/>
            <a:endParaRPr lang="en-US" dirty="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457200" y="267494"/>
            <a:ext cx="8229600" cy="1027906"/>
          </a:xfrm>
        </p:spPr>
        <p:txBody>
          <a:bodyPr/>
          <a:lstStyle/>
          <a:p>
            <a:pPr eaLnBrk="1" hangingPunct="1"/>
            <a:r>
              <a:rPr lang="en-US" dirty="0" smtClean="0"/>
              <a:t>Printer business</a:t>
            </a:r>
          </a:p>
        </p:txBody>
      </p:sp>
      <p:sp>
        <p:nvSpPr>
          <p:cNvPr id="43011" name="Content Placeholder 2"/>
          <p:cNvSpPr>
            <a:spLocks noGrp="1"/>
          </p:cNvSpPr>
          <p:nvPr>
            <p:ph sz="quarter" idx="1"/>
          </p:nvPr>
        </p:nvSpPr>
        <p:spPr>
          <a:xfrm>
            <a:off x="381000" y="1524000"/>
            <a:ext cx="8229600" cy="4572000"/>
          </a:xfrm>
        </p:spPr>
        <p:txBody>
          <a:bodyPr>
            <a:normAutofit fontScale="85000" lnSpcReduction="20000"/>
          </a:bodyPr>
          <a:lstStyle/>
          <a:p>
            <a:pPr eaLnBrk="1" hangingPunct="1"/>
            <a:r>
              <a:rPr lang="en-US" sz="2800" dirty="0" smtClean="0">
                <a:solidFill>
                  <a:schemeClr val="accent1"/>
                </a:solidFill>
              </a:rPr>
              <a:t>Myth</a:t>
            </a:r>
            <a:r>
              <a:rPr lang="en-US" sz="2800" dirty="0" smtClean="0"/>
              <a:t>: </a:t>
            </a:r>
          </a:p>
          <a:p>
            <a:pPr lvl="1" eaLnBrk="1" hangingPunct="1"/>
            <a:r>
              <a:rPr lang="en-US" dirty="0" smtClean="0"/>
              <a:t>HP is pursuing only market share in printers instead of ROI </a:t>
            </a:r>
          </a:p>
          <a:p>
            <a:pPr eaLnBrk="1" hangingPunct="1"/>
            <a:r>
              <a:rPr lang="en-US" sz="2800" dirty="0" smtClean="0">
                <a:solidFill>
                  <a:schemeClr val="accent1"/>
                </a:solidFill>
              </a:rPr>
              <a:t>Fact</a:t>
            </a:r>
            <a:r>
              <a:rPr lang="en-US" sz="2800" dirty="0" smtClean="0"/>
              <a:t> : </a:t>
            </a:r>
          </a:p>
          <a:p>
            <a:pPr lvl="1" eaLnBrk="1" hangingPunct="1"/>
            <a:r>
              <a:rPr lang="en-US" dirty="0" smtClean="0"/>
              <a:t>In HP’s printer business, “good” share consists of devices that deliver color, photos, lots of output, and perform multiple functions. Those characteristics lead to more pages printed, and more profitability. HP has extended that business, leaving low-end, single-function printers to competitors. </a:t>
            </a:r>
          </a:p>
          <a:p>
            <a:pPr lvl="1" eaLnBrk="1" hangingPunct="1">
              <a:buNone/>
            </a:pPr>
            <a:endParaRPr lang="en-US" dirty="0" smtClean="0"/>
          </a:p>
          <a:p>
            <a:pPr lvl="1" eaLnBrk="1" hangingPunct="1"/>
            <a:r>
              <a:rPr lang="en-US" dirty="0" smtClean="0"/>
              <a:t>The company also refused to respond to Dell price-cutting intended to weaken HP's market share in printers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pPr eaLnBrk="1" hangingPunct="1"/>
            <a:r>
              <a:rPr lang="en-US" smtClean="0"/>
              <a:t>Compaq pre-merger</a:t>
            </a:r>
          </a:p>
        </p:txBody>
      </p:sp>
      <p:sp>
        <p:nvSpPr>
          <p:cNvPr id="8195" name="Content Placeholder 2"/>
          <p:cNvSpPr>
            <a:spLocks noGrp="1"/>
          </p:cNvSpPr>
          <p:nvPr>
            <p:ph sz="quarter" idx="1"/>
          </p:nvPr>
        </p:nvSpPr>
        <p:spPr>
          <a:xfrm>
            <a:off x="685800" y="1752600"/>
            <a:ext cx="7772400" cy="4343400"/>
          </a:xfrm>
        </p:spPr>
        <p:txBody>
          <a:bodyPr>
            <a:normAutofit fontScale="85000" lnSpcReduction="20000"/>
          </a:bodyPr>
          <a:lstStyle/>
          <a:p>
            <a:pPr eaLnBrk="1" hangingPunct="1"/>
            <a:r>
              <a:rPr lang="en-US" dirty="0" smtClean="0"/>
              <a:t>Compaq had successfully created a direct model in PCs   </a:t>
            </a:r>
          </a:p>
          <a:p>
            <a:pPr eaLnBrk="1" hangingPunct="1"/>
            <a:r>
              <a:rPr lang="en-US" dirty="0" smtClean="0"/>
              <a:t>#2 in the PC  business, stronger on the commercial side</a:t>
            </a:r>
          </a:p>
          <a:p>
            <a:pPr eaLnBrk="1" hangingPunct="1"/>
            <a:r>
              <a:rPr lang="en-US" dirty="0" smtClean="0"/>
              <a:t>Continuously weakening performance made Compaq directors impatient </a:t>
            </a:r>
          </a:p>
          <a:p>
            <a:pPr eaLnBrk="1" hangingPunct="1"/>
            <a:r>
              <a:rPr lang="en-US" dirty="0" smtClean="0"/>
              <a:t>Dell became strong competitor through cost efficiency</a:t>
            </a:r>
          </a:p>
          <a:p>
            <a:pPr eaLnBrk="1" hangingPunct="1"/>
            <a:r>
              <a:rPr lang="en-US" dirty="0" smtClean="0"/>
              <a:t>Compaq missed the online bus and its made-to-order system through its retail outlets failed to take off due to bad inventory management</a:t>
            </a:r>
          </a:p>
          <a:p>
            <a:pPr eaLnBrk="1" hangingPunct="1"/>
            <a:endParaRPr lang="en-US" dirty="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457200" y="0"/>
            <a:ext cx="8229600" cy="1143000"/>
          </a:xfrm>
        </p:spPr>
        <p:txBody>
          <a:bodyPr/>
          <a:lstStyle/>
          <a:p>
            <a:pPr eaLnBrk="1" hangingPunct="1"/>
            <a:r>
              <a:rPr lang="en-US" smtClean="0"/>
              <a:t>Server business</a:t>
            </a:r>
          </a:p>
        </p:txBody>
      </p:sp>
      <p:sp>
        <p:nvSpPr>
          <p:cNvPr id="44035" name="Content Placeholder 2"/>
          <p:cNvSpPr>
            <a:spLocks noGrp="1"/>
          </p:cNvSpPr>
          <p:nvPr>
            <p:ph sz="quarter" idx="1"/>
          </p:nvPr>
        </p:nvSpPr>
        <p:spPr>
          <a:xfrm>
            <a:off x="381000" y="1295400"/>
            <a:ext cx="8229600" cy="4525963"/>
          </a:xfrm>
        </p:spPr>
        <p:txBody>
          <a:bodyPr/>
          <a:lstStyle/>
          <a:p>
            <a:pPr eaLnBrk="1" hangingPunct="1"/>
            <a:r>
              <a:rPr lang="en-US" sz="2800" smtClean="0">
                <a:solidFill>
                  <a:schemeClr val="accent1"/>
                </a:solidFill>
              </a:rPr>
              <a:t>Myth</a:t>
            </a:r>
            <a:r>
              <a:rPr lang="en-US" sz="2800" smtClean="0"/>
              <a:t>: </a:t>
            </a:r>
          </a:p>
          <a:p>
            <a:pPr lvl="1" eaLnBrk="1" hangingPunct="1"/>
            <a:r>
              <a:rPr lang="en-US" smtClean="0"/>
              <a:t>Pursuing more market share in PCs will divert resources and distract attention from its strengths in printers and servers</a:t>
            </a:r>
          </a:p>
          <a:p>
            <a:pPr eaLnBrk="1" hangingPunct="1"/>
            <a:r>
              <a:rPr lang="en-US" sz="2800" smtClean="0">
                <a:solidFill>
                  <a:schemeClr val="accent1"/>
                </a:solidFill>
              </a:rPr>
              <a:t>Fact</a:t>
            </a:r>
            <a:r>
              <a:rPr lang="en-US" sz="2800" smtClean="0"/>
              <a:t> : </a:t>
            </a:r>
          </a:p>
          <a:p>
            <a:pPr eaLnBrk="1" hangingPunct="1"/>
            <a:endParaRPr lang="en-US" sz="2800" smtClean="0"/>
          </a:p>
          <a:p>
            <a:pPr eaLnBrk="1" hangingPunct="1"/>
            <a:endParaRPr lang="en-US" sz="2800" smtClean="0"/>
          </a:p>
        </p:txBody>
      </p:sp>
      <p:graphicFrame>
        <p:nvGraphicFramePr>
          <p:cNvPr id="7" name="Table 6"/>
          <p:cNvGraphicFramePr>
            <a:graphicFrameLocks noGrp="1"/>
          </p:cNvGraphicFramePr>
          <p:nvPr/>
        </p:nvGraphicFramePr>
        <p:xfrm>
          <a:off x="533400" y="3200400"/>
          <a:ext cx="8077200" cy="2771775"/>
        </p:xfrm>
        <a:graphic>
          <a:graphicData uri="http://schemas.openxmlformats.org/drawingml/2006/table">
            <a:tbl>
              <a:tblPr/>
              <a:tblGrid>
                <a:gridCol w="1549400"/>
                <a:gridCol w="1277938"/>
                <a:gridCol w="1211262"/>
                <a:gridCol w="1346200"/>
                <a:gridCol w="1346200"/>
                <a:gridCol w="1346200"/>
              </a:tblGrid>
              <a:tr h="685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Perpetua" pitchFamily="-112" charset="0"/>
                          <a:ea typeface="ＭＳ Ｐゴシック" pitchFamily="-112" charset="-128"/>
                        </a:rPr>
                        <a:t>Vendor</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Perpetua" pitchFamily="-112" charset="0"/>
                          <a:ea typeface="ＭＳ Ｐゴシック" pitchFamily="-112" charset="-128"/>
                        </a:rPr>
                        <a:t>2007 Revenue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Perpetua" pitchFamily="-112" charset="0"/>
                          <a:ea typeface="ＭＳ Ｐゴシック" pitchFamily="-112" charset="-128"/>
                        </a:rPr>
                        <a:t>(Mn US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Perpetua" pitchFamily="-112" charset="0"/>
                          <a:ea typeface="ＭＳ Ｐゴシック" pitchFamily="-112" charset="-128"/>
                        </a:rPr>
                        <a:t>2007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Perpetua" pitchFamily="-112" charset="0"/>
                          <a:ea typeface="ＭＳ Ｐゴシック" pitchFamily="-112" charset="-128"/>
                        </a:rPr>
                        <a:t>Share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Perpetua" pitchFamily="-112" charset="0"/>
                          <a:ea typeface="ＭＳ Ｐゴシック" pitchFamily="-112"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Perpetua" pitchFamily="-112" charset="0"/>
                          <a:ea typeface="ＭＳ Ｐゴシック" pitchFamily="-112" charset="-128"/>
                        </a:rPr>
                        <a:t>2007 Revenue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Perpetua" pitchFamily="-112" charset="0"/>
                          <a:ea typeface="ＭＳ Ｐゴシック" pitchFamily="-112" charset="-128"/>
                        </a:rPr>
                        <a:t>(Mn US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Perpetua" pitchFamily="-112" charset="0"/>
                          <a:ea typeface="ＭＳ Ｐゴシック" pitchFamily="-112" charset="-128"/>
                        </a:rPr>
                        <a:t>2007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Perpetua" pitchFamily="-112" charset="0"/>
                          <a:ea typeface="ＭＳ Ｐゴシック" pitchFamily="-112" charset="-128"/>
                        </a:rPr>
                        <a:t>Share</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Perpetua" pitchFamily="-112" charset="0"/>
                          <a:ea typeface="ＭＳ Ｐゴシック" pitchFamily="-112"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Perpetua" pitchFamily="-112" charset="0"/>
                          <a:ea typeface="ＭＳ Ｐゴシック" pitchFamily="-112" charset="-128"/>
                        </a:rPr>
                        <a:t>Growth </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Perpetua" pitchFamily="-112" charset="0"/>
                          <a:ea typeface="ＭＳ Ｐゴシック" pitchFamily="-112" charset="-128"/>
                        </a:rPr>
                        <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IBM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4069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31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3824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30.9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6.4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HP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3707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28.2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3424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27.8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8.0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Sun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1711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13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1620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13.1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5.6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Dell</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1526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11.6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1270</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10.3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20.2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Fujitsu/Siemens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542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4.1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554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4.5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-2.3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bl>
          </a:graphicData>
        </a:graphic>
      </p:graphicFrame>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838200" y="152400"/>
            <a:ext cx="7772400" cy="1143000"/>
          </a:xfrm>
        </p:spPr>
        <p:txBody>
          <a:bodyPr>
            <a:normAutofit fontScale="90000"/>
          </a:bodyPr>
          <a:lstStyle/>
          <a:p>
            <a:pPr eaLnBrk="1" hangingPunct="1"/>
            <a:r>
              <a:rPr lang="en-US" smtClean="0"/>
              <a:t>Achieved benefits for customers</a:t>
            </a:r>
          </a:p>
        </p:txBody>
      </p:sp>
      <p:sp>
        <p:nvSpPr>
          <p:cNvPr id="47107" name="Content Placeholder 2"/>
          <p:cNvSpPr>
            <a:spLocks noGrp="1"/>
          </p:cNvSpPr>
          <p:nvPr>
            <p:ph sz="quarter" idx="1"/>
          </p:nvPr>
        </p:nvSpPr>
        <p:spPr>
          <a:xfrm>
            <a:off x="762000" y="1600200"/>
            <a:ext cx="7772400" cy="4572000"/>
          </a:xfrm>
        </p:spPr>
        <p:txBody>
          <a:bodyPr>
            <a:normAutofit fontScale="92500" lnSpcReduction="10000"/>
          </a:bodyPr>
          <a:lstStyle/>
          <a:p>
            <a:pPr eaLnBrk="1" hangingPunct="1"/>
            <a:r>
              <a:rPr lang="en-US" dirty="0" smtClean="0"/>
              <a:t>HP now offers a one-stop shopping experience for global corporate customers—</a:t>
            </a:r>
          </a:p>
          <a:p>
            <a:pPr lvl="1" eaLnBrk="1" hangingPunct="1"/>
            <a:r>
              <a:rPr lang="en-US" dirty="0" smtClean="0"/>
              <a:t>The company has the ability to procure everything from PDAs to commercial printers and servers from the same source</a:t>
            </a:r>
          </a:p>
          <a:p>
            <a:pPr eaLnBrk="1" hangingPunct="1"/>
            <a:r>
              <a:rPr lang="en-US" dirty="0" smtClean="0"/>
              <a:t>The economies of scale have helped HP focus on its legacy of manufacturing innovation</a:t>
            </a:r>
          </a:p>
          <a:p>
            <a:pPr lvl="1" eaLnBrk="1" hangingPunct="1"/>
            <a:r>
              <a:rPr lang="en-US" dirty="0" smtClean="0"/>
              <a:t>It can build and deliver precisely the product that customers need and want to buy.</a:t>
            </a:r>
          </a:p>
          <a:p>
            <a:pPr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914400" y="152400"/>
            <a:ext cx="7772400" cy="1143000"/>
          </a:xfrm>
        </p:spPr>
        <p:txBody>
          <a:bodyPr>
            <a:normAutofit fontScale="90000"/>
          </a:bodyPr>
          <a:lstStyle/>
          <a:p>
            <a:pPr eaLnBrk="1" hangingPunct="1"/>
            <a:r>
              <a:rPr lang="en-US" smtClean="0"/>
              <a:t>Achieved benefits for customers</a:t>
            </a:r>
          </a:p>
        </p:txBody>
      </p:sp>
      <p:sp>
        <p:nvSpPr>
          <p:cNvPr id="48131" name="Content Placeholder 2"/>
          <p:cNvSpPr>
            <a:spLocks noGrp="1"/>
          </p:cNvSpPr>
          <p:nvPr>
            <p:ph sz="quarter" idx="1"/>
          </p:nvPr>
        </p:nvSpPr>
        <p:spPr>
          <a:xfrm>
            <a:off x="457200" y="1371600"/>
            <a:ext cx="8229600" cy="5486400"/>
          </a:xfrm>
        </p:spPr>
        <p:txBody>
          <a:bodyPr>
            <a:normAutofit fontScale="92500" lnSpcReduction="10000"/>
          </a:bodyPr>
          <a:lstStyle/>
          <a:p>
            <a:pPr eaLnBrk="1" hangingPunct="1">
              <a:lnSpc>
                <a:spcPct val="90000"/>
              </a:lnSpc>
            </a:pPr>
            <a:r>
              <a:rPr lang="en-US" dirty="0" smtClean="0"/>
              <a:t>Ease of doing business</a:t>
            </a:r>
          </a:p>
          <a:p>
            <a:pPr lvl="1" eaLnBrk="1" hangingPunct="1">
              <a:lnSpc>
                <a:spcPct val="90000"/>
              </a:lnSpc>
            </a:pPr>
            <a:r>
              <a:rPr lang="en-US" dirty="0" smtClean="0"/>
              <a:t>The supply chain strategy allows a single point of collaboration with HP, simplifying suppliers’ interaction with HP, increasing business collaboration, and lowering costs for both parties.</a:t>
            </a:r>
          </a:p>
          <a:p>
            <a:pPr eaLnBrk="1" hangingPunct="1">
              <a:lnSpc>
                <a:spcPct val="90000"/>
              </a:lnSpc>
            </a:pPr>
            <a:r>
              <a:rPr lang="en-US" dirty="0" smtClean="0"/>
              <a:t>Enhanced supply and demand visibility</a:t>
            </a:r>
          </a:p>
          <a:p>
            <a:pPr lvl="1" eaLnBrk="1" hangingPunct="1">
              <a:lnSpc>
                <a:spcPct val="90000"/>
              </a:lnSpc>
            </a:pPr>
            <a:r>
              <a:rPr lang="en-US" dirty="0" smtClean="0"/>
              <a:t>This visibility improves participants’ ability to predict demand. It also enables suppliers to build purchasing, manufacturing, and logistical efficiencies into their own supply chains. Further, it enables suppliers to pass associated discounts onto customers such as HP</a:t>
            </a:r>
          </a:p>
          <a:p>
            <a:pPr eaLnBrk="1" hangingPunct="1">
              <a:lnSpc>
                <a:spcPct val="90000"/>
              </a:lnSpc>
            </a:pPr>
            <a:r>
              <a:rPr lang="en-US" dirty="0" smtClean="0"/>
              <a:t>Elimination of non-value-added steps, such as administration, and costs</a:t>
            </a:r>
          </a:p>
          <a:p>
            <a:pPr eaLnBrk="1" hangingPunct="1">
              <a:lnSpc>
                <a:spcPct val="90000"/>
              </a:lnSpc>
            </a:pPr>
            <a:endParaRPr lang="en-US" dirty="0" smtClean="0"/>
          </a:p>
          <a:p>
            <a:pPr eaLnBrk="1" hangingPunct="1">
              <a:lnSpc>
                <a:spcPct val="90000"/>
              </a:lnSpc>
            </a:pPr>
            <a:endParaRPr lang="en-US" dirty="0" smtClean="0"/>
          </a:p>
          <a:p>
            <a:pPr eaLnBrk="1" hangingPunct="1">
              <a:lnSpc>
                <a:spcPct val="90000"/>
              </a:lnSpc>
            </a:pPr>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838200" y="152400"/>
            <a:ext cx="7772400" cy="1143000"/>
          </a:xfrm>
        </p:spPr>
        <p:txBody>
          <a:bodyPr>
            <a:normAutofit fontScale="90000"/>
          </a:bodyPr>
          <a:lstStyle/>
          <a:p>
            <a:pPr eaLnBrk="1" hangingPunct="1"/>
            <a:r>
              <a:rPr lang="en-US" smtClean="0"/>
              <a:t>The Rationalized Product Portfolio</a:t>
            </a:r>
          </a:p>
        </p:txBody>
      </p:sp>
      <p:sp>
        <p:nvSpPr>
          <p:cNvPr id="49155" name="Content Placeholder 2"/>
          <p:cNvSpPr>
            <a:spLocks noGrp="1"/>
          </p:cNvSpPr>
          <p:nvPr>
            <p:ph sz="quarter" idx="1"/>
          </p:nvPr>
        </p:nvSpPr>
        <p:spPr>
          <a:xfrm>
            <a:off x="914400" y="1524000"/>
            <a:ext cx="7772400" cy="4572000"/>
          </a:xfrm>
        </p:spPr>
        <p:txBody>
          <a:bodyPr>
            <a:normAutofit lnSpcReduction="10000"/>
          </a:bodyPr>
          <a:lstStyle/>
          <a:p>
            <a:pPr eaLnBrk="1" hangingPunct="1">
              <a:lnSpc>
                <a:spcPct val="90000"/>
              </a:lnSpc>
            </a:pPr>
            <a:r>
              <a:rPr lang="en-US" smtClean="0"/>
              <a:t>HP branded:</a:t>
            </a:r>
          </a:p>
          <a:p>
            <a:pPr lvl="1" eaLnBrk="1" hangingPunct="1">
              <a:lnSpc>
                <a:spcPct val="90000"/>
              </a:lnSpc>
              <a:buFont typeface="Wingdings" pitchFamily="-112" charset="2"/>
              <a:buChar char="§"/>
            </a:pPr>
            <a:r>
              <a:rPr lang="en-US" smtClean="0"/>
              <a:t>Notebooks</a:t>
            </a:r>
          </a:p>
          <a:p>
            <a:pPr lvl="1" eaLnBrk="1" hangingPunct="1">
              <a:lnSpc>
                <a:spcPct val="90000"/>
              </a:lnSpc>
              <a:buFont typeface="Wingdings" pitchFamily="-112" charset="2"/>
              <a:buChar char="§"/>
            </a:pPr>
            <a:r>
              <a:rPr lang="en-US" smtClean="0"/>
              <a:t>Desktops, workstations</a:t>
            </a:r>
          </a:p>
          <a:p>
            <a:pPr lvl="1" eaLnBrk="1" hangingPunct="1">
              <a:lnSpc>
                <a:spcPct val="90000"/>
              </a:lnSpc>
              <a:buFont typeface="Wingdings" pitchFamily="-112" charset="2"/>
              <a:buChar char="§"/>
            </a:pPr>
            <a:r>
              <a:rPr lang="en-US" smtClean="0"/>
              <a:t>Servers (complete range from high-end to low-end), blade servers, storage</a:t>
            </a:r>
          </a:p>
          <a:p>
            <a:pPr lvl="1" eaLnBrk="1" hangingPunct="1">
              <a:lnSpc>
                <a:spcPct val="90000"/>
              </a:lnSpc>
              <a:buFont typeface="Wingdings" pitchFamily="-112" charset="2"/>
              <a:buChar char="§"/>
            </a:pPr>
            <a:r>
              <a:rPr lang="en-US" smtClean="0"/>
              <a:t>Printers &amp; printing consumables</a:t>
            </a:r>
          </a:p>
          <a:p>
            <a:pPr lvl="1" eaLnBrk="1" hangingPunct="1">
              <a:lnSpc>
                <a:spcPct val="90000"/>
              </a:lnSpc>
              <a:buFont typeface="Wingdings" pitchFamily="-112" charset="2"/>
              <a:buChar char="§"/>
            </a:pPr>
            <a:r>
              <a:rPr lang="en-US" smtClean="0"/>
              <a:t>Scanners</a:t>
            </a:r>
          </a:p>
          <a:p>
            <a:pPr lvl="1" eaLnBrk="1" hangingPunct="1">
              <a:lnSpc>
                <a:spcPct val="90000"/>
              </a:lnSpc>
              <a:buFont typeface="Wingdings" pitchFamily="-112" charset="2"/>
              <a:buChar char="§"/>
            </a:pPr>
            <a:r>
              <a:rPr lang="en-US" smtClean="0"/>
              <a:t>IT Solutions</a:t>
            </a:r>
          </a:p>
          <a:p>
            <a:pPr eaLnBrk="1" hangingPunct="1">
              <a:lnSpc>
                <a:spcPct val="90000"/>
              </a:lnSpc>
            </a:pPr>
            <a:r>
              <a:rPr lang="en-US" smtClean="0"/>
              <a:t>Compaq </a:t>
            </a:r>
          </a:p>
          <a:p>
            <a:pPr lvl="1" eaLnBrk="1" hangingPunct="1">
              <a:lnSpc>
                <a:spcPct val="90000"/>
              </a:lnSpc>
              <a:buFont typeface="Wingdings" pitchFamily="-112" charset="2"/>
              <a:buChar char="§"/>
            </a:pPr>
            <a:r>
              <a:rPr lang="en-US" smtClean="0"/>
              <a:t>Desktops</a:t>
            </a:r>
          </a:p>
          <a:p>
            <a:pPr lvl="1" eaLnBrk="1" hangingPunct="1">
              <a:lnSpc>
                <a:spcPct val="90000"/>
              </a:lnSpc>
              <a:buFont typeface="Wingdings" pitchFamily="-112" charset="2"/>
              <a:buChar char="§"/>
            </a:pPr>
            <a:r>
              <a:rPr lang="en-US" smtClean="0"/>
              <a:t>Notebooks</a:t>
            </a:r>
          </a:p>
          <a:p>
            <a:pPr eaLnBrk="1" hangingPunct="1">
              <a:lnSpc>
                <a:spcPct val="90000"/>
              </a:lnSpc>
            </a:pPr>
            <a:endParaRPr lang="en-US"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971800"/>
            <a:ext cx="8229600" cy="1399032"/>
          </a:xfrm>
        </p:spPr>
        <p:txBody>
          <a:bodyPr/>
          <a:lstStyle/>
          <a:p>
            <a:r>
              <a:rPr lang="en-US" dirty="0" smtClean="0"/>
              <a:t>QUESTIONS/ COMMENTS?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smtClean="0"/>
              <a:t>Compaq  pre-merger</a:t>
            </a:r>
          </a:p>
        </p:txBody>
      </p:sp>
      <p:sp>
        <p:nvSpPr>
          <p:cNvPr id="9219" name="Content Placeholder 2"/>
          <p:cNvSpPr>
            <a:spLocks noGrp="1"/>
          </p:cNvSpPr>
          <p:nvPr>
            <p:ph sz="quarter" idx="1"/>
          </p:nvPr>
        </p:nvSpPr>
        <p:spPr>
          <a:xfrm>
            <a:off x="914400" y="1600200"/>
            <a:ext cx="7772400" cy="4724400"/>
          </a:xfrm>
        </p:spPr>
        <p:txBody>
          <a:bodyPr>
            <a:normAutofit fontScale="85000" lnSpcReduction="20000"/>
          </a:bodyPr>
          <a:lstStyle/>
          <a:p>
            <a:pPr eaLnBrk="1" hangingPunct="1"/>
            <a:r>
              <a:rPr lang="en-US" dirty="0" smtClean="0"/>
              <a:t>To bring Compaq to the online market, </a:t>
            </a:r>
            <a:r>
              <a:rPr lang="en-US" dirty="0" err="1" smtClean="0"/>
              <a:t>Capellas</a:t>
            </a:r>
            <a:r>
              <a:rPr lang="en-US" dirty="0" smtClean="0"/>
              <a:t> (CEO) bought Digital Equipment (AltaVista)</a:t>
            </a:r>
          </a:p>
          <a:p>
            <a:pPr eaLnBrk="1" hangingPunct="1"/>
            <a:r>
              <a:rPr lang="en-US" dirty="0" smtClean="0"/>
              <a:t>Acquisition was </a:t>
            </a:r>
            <a:r>
              <a:rPr lang="en-US" dirty="0" err="1" smtClean="0"/>
              <a:t>incohesive</a:t>
            </a:r>
            <a:r>
              <a:rPr lang="en-US" dirty="0" smtClean="0"/>
              <a:t> resulting in 15000 layoffs and loss in 1998</a:t>
            </a:r>
          </a:p>
          <a:p>
            <a:pPr eaLnBrk="1" hangingPunct="1"/>
            <a:r>
              <a:rPr lang="en-US" dirty="0" smtClean="0"/>
              <a:t>New management lacked the cutting edge to maintain stability</a:t>
            </a:r>
          </a:p>
          <a:p>
            <a:pPr eaLnBrk="1" hangingPunct="1"/>
            <a:r>
              <a:rPr lang="en-US" dirty="0" smtClean="0"/>
              <a:t>Bad investments</a:t>
            </a:r>
          </a:p>
          <a:p>
            <a:pPr eaLnBrk="1" hangingPunct="1"/>
            <a:r>
              <a:rPr lang="en-US" dirty="0" smtClean="0"/>
              <a:t>Got caught in a cycle of cost cutting and layoffs</a:t>
            </a:r>
          </a:p>
          <a:p>
            <a:pPr eaLnBrk="1" hangingPunct="1"/>
            <a:r>
              <a:rPr lang="en-US" dirty="0" smtClean="0"/>
              <a:t>Firm was too small and poorly run to maintain its wide array of products and services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pPr eaLnBrk="1" hangingPunct="1"/>
            <a:r>
              <a:rPr lang="en-US" smtClean="0"/>
              <a:t>Hewlett Packard – pre-merger</a:t>
            </a:r>
          </a:p>
        </p:txBody>
      </p:sp>
      <p:sp>
        <p:nvSpPr>
          <p:cNvPr id="10243" name="Content Placeholder 2"/>
          <p:cNvSpPr>
            <a:spLocks noGrp="1"/>
          </p:cNvSpPr>
          <p:nvPr>
            <p:ph sz="quarter" idx="1"/>
          </p:nvPr>
        </p:nvSpPr>
        <p:spPr>
          <a:xfrm>
            <a:off x="762000" y="1981200"/>
            <a:ext cx="7772400" cy="3962400"/>
          </a:xfrm>
        </p:spPr>
        <p:txBody>
          <a:bodyPr>
            <a:normAutofit fontScale="92500" lnSpcReduction="10000"/>
          </a:bodyPr>
          <a:lstStyle/>
          <a:p>
            <a:pPr eaLnBrk="1" hangingPunct="1"/>
            <a:r>
              <a:rPr lang="en-US" smtClean="0"/>
              <a:t>Started in 1938 by two Stanford graduates – William Hewlett and David Packard. HP incorporated in 1947</a:t>
            </a:r>
          </a:p>
          <a:p>
            <a:pPr eaLnBrk="1" hangingPunct="1"/>
            <a:r>
              <a:rPr lang="en-US" smtClean="0"/>
              <a:t>HP introduced its first PC in 1980 and the LaserJet (company’s most successful product) in 1985</a:t>
            </a:r>
          </a:p>
          <a:p>
            <a:pPr eaLnBrk="1" hangingPunct="1"/>
            <a:r>
              <a:rPr lang="en-US" smtClean="0"/>
              <a:t>In 2000, HP had 85,000 employees and revenues of $48.8 bn</a:t>
            </a:r>
          </a:p>
          <a:p>
            <a:pPr eaLnBrk="1" hangingPunct="1"/>
            <a:r>
              <a:rPr lang="en-US" smtClean="0"/>
              <a:t>Ranked 13</a:t>
            </a:r>
            <a:r>
              <a:rPr lang="en-US" baseline="30000" smtClean="0"/>
              <a:t>th</a:t>
            </a:r>
            <a:r>
              <a:rPr lang="en-US" smtClean="0"/>
              <a:t> among Fortune 500</a:t>
            </a:r>
          </a:p>
          <a:p>
            <a:pPr eaLnBrk="1" hangingPunct="1"/>
            <a:endParaRPr lang="en-US" smtClean="0"/>
          </a:p>
          <a:p>
            <a:pPr eaLnBrk="1" hangingPunct="1"/>
            <a:endParaRPr lang="en-US"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pPr eaLnBrk="1" hangingPunct="1"/>
            <a:r>
              <a:rPr lang="en-US" smtClean="0"/>
              <a:t>Growing problems at HP</a:t>
            </a:r>
          </a:p>
        </p:txBody>
      </p:sp>
      <p:sp>
        <p:nvSpPr>
          <p:cNvPr id="11267" name="Content Placeholder 2"/>
          <p:cNvSpPr>
            <a:spLocks noGrp="1"/>
          </p:cNvSpPr>
          <p:nvPr>
            <p:ph sz="quarter" idx="1"/>
          </p:nvPr>
        </p:nvSpPr>
        <p:spPr>
          <a:xfrm>
            <a:off x="838200" y="1371600"/>
            <a:ext cx="7772400" cy="4572000"/>
          </a:xfrm>
        </p:spPr>
        <p:txBody>
          <a:bodyPr>
            <a:normAutofit fontScale="70000" lnSpcReduction="20000"/>
          </a:bodyPr>
          <a:lstStyle/>
          <a:p>
            <a:pPr eaLnBrk="1" hangingPunct="1"/>
            <a:r>
              <a:rPr lang="en-US" dirty="0" smtClean="0"/>
              <a:t>HP was not adapting to technological innovation fast enough</a:t>
            </a:r>
          </a:p>
          <a:p>
            <a:pPr eaLnBrk="1" hangingPunct="1"/>
            <a:endParaRPr lang="en-US" dirty="0" smtClean="0"/>
          </a:p>
          <a:p>
            <a:pPr eaLnBrk="1" hangingPunct="1">
              <a:buNone/>
            </a:pPr>
            <a:endParaRPr lang="en-US" dirty="0" smtClean="0"/>
          </a:p>
          <a:p>
            <a:pPr eaLnBrk="1" hangingPunct="1"/>
            <a:r>
              <a:rPr lang="en-US" dirty="0" smtClean="0"/>
              <a:t>Margins were going down</a:t>
            </a:r>
          </a:p>
          <a:p>
            <a:pPr eaLnBrk="1" hangingPunct="1">
              <a:buNone/>
            </a:pPr>
            <a:endParaRPr lang="en-US" dirty="0" smtClean="0"/>
          </a:p>
          <a:p>
            <a:pPr eaLnBrk="1" hangingPunct="1"/>
            <a:r>
              <a:rPr lang="en-US" dirty="0" smtClean="0"/>
              <a:t>IPG (HP’s Imaging and Printing Group) was the leader in its market segment but did not rank anywhere among top 3 in servers, storage or services</a:t>
            </a:r>
          </a:p>
          <a:p>
            <a:pPr eaLnBrk="1" hangingPunct="1">
              <a:buNone/>
            </a:pPr>
            <a:endParaRPr lang="en-US" dirty="0" smtClean="0"/>
          </a:p>
          <a:p>
            <a:pPr eaLnBrk="1" hangingPunct="1"/>
            <a:r>
              <a:rPr lang="en-US" dirty="0" smtClean="0"/>
              <a:t>Printing line was facing competition from Lexmark and Epson which were selling lower-quality inexpensive printers</a:t>
            </a:r>
          </a:p>
          <a:p>
            <a:pPr eaLnBrk="1" hangingPunct="1">
              <a:buNone/>
            </a:pPr>
            <a:endParaRPr lang="en-US" dirty="0" smtClean="0"/>
          </a:p>
          <a:p>
            <a:pPr eaLnBrk="1" hangingPunct="1"/>
            <a:r>
              <a:rPr lang="en-US" dirty="0" smtClean="0"/>
              <a:t>Needed to build strong complementary business lines</a:t>
            </a:r>
          </a:p>
          <a:p>
            <a:pPr eaLnBrk="1" hangingPunct="1">
              <a:buFont typeface="Wingdings 2" pitchFamily="-112" charset="2"/>
              <a:buNone/>
            </a:pPr>
            <a:endParaRPr lang="en-US" dirty="0" smtClean="0"/>
          </a:p>
          <a:p>
            <a:pPr eaLnBrk="1" hangingPunct="1"/>
            <a:endParaRPr lang="en-US" dirty="0" smtClean="0"/>
          </a:p>
          <a:p>
            <a:pPr eaLnBrk="1" hangingPunct="1"/>
            <a:endParaRPr lang="en-US" dirty="0" smtClean="0"/>
          </a:p>
          <a:p>
            <a:pPr eaLnBrk="1" hangingPunct="1"/>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457200" y="274638"/>
            <a:ext cx="8686800" cy="1143000"/>
          </a:xfrm>
        </p:spPr>
        <p:txBody>
          <a:bodyPr/>
          <a:lstStyle/>
          <a:p>
            <a:pPr eaLnBrk="1" hangingPunct="1"/>
            <a:r>
              <a:rPr lang="en-US" smtClean="0"/>
              <a:t>Fiorina tries to rejuvenate HP</a:t>
            </a:r>
          </a:p>
        </p:txBody>
      </p:sp>
      <p:sp>
        <p:nvSpPr>
          <p:cNvPr id="12291" name="Content Placeholder 2"/>
          <p:cNvSpPr>
            <a:spLocks noGrp="1"/>
          </p:cNvSpPr>
          <p:nvPr>
            <p:ph sz="quarter" idx="1"/>
          </p:nvPr>
        </p:nvSpPr>
        <p:spPr>
          <a:xfrm>
            <a:off x="838200" y="1524000"/>
            <a:ext cx="7772400" cy="4419600"/>
          </a:xfrm>
        </p:spPr>
        <p:txBody>
          <a:bodyPr>
            <a:normAutofit fontScale="85000" lnSpcReduction="20000"/>
          </a:bodyPr>
          <a:lstStyle/>
          <a:p>
            <a:pPr eaLnBrk="1" hangingPunct="1"/>
            <a:r>
              <a:rPr lang="en-US" sz="3200" dirty="0" err="1" smtClean="0"/>
              <a:t>Carly</a:t>
            </a:r>
            <a:r>
              <a:rPr lang="en-US" sz="3200" dirty="0" smtClean="0"/>
              <a:t> </a:t>
            </a:r>
            <a:r>
              <a:rPr lang="en-US" sz="3200" dirty="0" err="1" smtClean="0"/>
              <a:t>Fiorina</a:t>
            </a:r>
            <a:r>
              <a:rPr lang="en-US" sz="3200" dirty="0" smtClean="0"/>
              <a:t> joined in 1999 hoping to excite a complacent HP</a:t>
            </a:r>
          </a:p>
          <a:p>
            <a:pPr eaLnBrk="1" hangingPunct="1"/>
            <a:endParaRPr lang="en-US" sz="3200" dirty="0" smtClean="0"/>
          </a:p>
          <a:p>
            <a:pPr eaLnBrk="1" hangingPunct="1"/>
            <a:r>
              <a:rPr lang="en-US" sz="3200" dirty="0" smtClean="0"/>
              <a:t>Cut salaries, laid off employees</a:t>
            </a:r>
          </a:p>
          <a:p>
            <a:pPr eaLnBrk="1" hangingPunct="1"/>
            <a:endParaRPr lang="en-US" sz="3200" dirty="0" smtClean="0"/>
          </a:p>
          <a:p>
            <a:pPr eaLnBrk="1" hangingPunct="1"/>
            <a:r>
              <a:rPr lang="en-US" sz="3200" dirty="0" smtClean="0"/>
              <a:t>Wanted to make high end computers HP’s focus</a:t>
            </a:r>
          </a:p>
          <a:p>
            <a:pPr eaLnBrk="1" hangingPunct="1"/>
            <a:endParaRPr lang="en-US" sz="3200" dirty="0" smtClean="0"/>
          </a:p>
          <a:p>
            <a:pPr eaLnBrk="1" hangingPunct="1"/>
            <a:r>
              <a:rPr lang="en-US" sz="3200" dirty="0" smtClean="0"/>
              <a:t>According to her, home and business PCs, UNIX servers were the biggest areas of growth</a:t>
            </a:r>
          </a:p>
          <a:p>
            <a:pPr eaLnBrk="1" hangingPunct="1"/>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09600" y="228600"/>
            <a:ext cx="8001000" cy="1143000"/>
          </a:xfrm>
        </p:spPr>
        <p:txBody>
          <a:bodyPr>
            <a:normAutofit fontScale="90000"/>
          </a:bodyPr>
          <a:lstStyle/>
          <a:p>
            <a:pPr eaLnBrk="1" hangingPunct="1"/>
            <a:r>
              <a:rPr lang="en-US" smtClean="0"/>
              <a:t>Pre-merger statistics for Compaq and HP</a:t>
            </a:r>
          </a:p>
        </p:txBody>
      </p:sp>
      <p:graphicFrame>
        <p:nvGraphicFramePr>
          <p:cNvPr id="6" name="Content Placeholder 5"/>
          <p:cNvGraphicFramePr>
            <a:graphicFrameLocks noGrp="1"/>
          </p:cNvGraphicFramePr>
          <p:nvPr>
            <p:ph sz="quarter" idx="1"/>
          </p:nvPr>
        </p:nvGraphicFramePr>
        <p:xfrm>
          <a:off x="457200" y="1447800"/>
          <a:ext cx="8229600" cy="1383030"/>
        </p:xfrm>
        <a:graphic>
          <a:graphicData uri="http://schemas.openxmlformats.org/drawingml/2006/table">
            <a:tbl>
              <a:tblPr/>
              <a:tblGrid>
                <a:gridCol w="2743200"/>
                <a:gridCol w="2743200"/>
                <a:gridCol w="27432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Perpetua" pitchFamily="-112" charset="0"/>
                          <a:ea typeface="ＭＳ Ｐゴシック" pitchFamily="-112" charset="-128"/>
                        </a:rPr>
                        <a:t>Company</a:t>
                      </a:r>
                    </a:p>
                  </a:txBody>
                  <a:tcPr marL="86360" marR="8636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Perpetua" pitchFamily="-112" charset="0"/>
                          <a:ea typeface="ＭＳ Ｐゴシック" pitchFamily="-112" charset="-128"/>
                        </a:rPr>
                        <a:t>Market share in high end servers</a:t>
                      </a:r>
                    </a:p>
                  </a:txBody>
                  <a:tcPr marL="86360" marR="8636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Perpetua" pitchFamily="-112" charset="0"/>
                          <a:ea typeface="ＭＳ Ｐゴシック" pitchFamily="-112" charset="-128"/>
                        </a:rPr>
                        <a:t>Revenue</a:t>
                      </a:r>
                    </a:p>
                  </a:txBody>
                  <a:tcPr marL="86360" marR="8636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Compaq</a:t>
                      </a:r>
                    </a:p>
                  </a:txBody>
                  <a:tcPr marL="86360" marR="8636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3%</a:t>
                      </a:r>
                    </a:p>
                  </a:txBody>
                  <a:tcPr marL="86360" marR="8636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$134 mn</a:t>
                      </a:r>
                    </a:p>
                  </a:txBody>
                  <a:tcPr marL="86360" marR="8636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HP</a:t>
                      </a:r>
                    </a:p>
                  </a:txBody>
                  <a:tcPr marL="86360" marR="8636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11.4%</a:t>
                      </a:r>
                    </a:p>
                  </a:txBody>
                  <a:tcPr marL="86360" marR="8636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$512mn</a:t>
                      </a:r>
                    </a:p>
                  </a:txBody>
                  <a:tcPr marL="86360" marR="8636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bl>
          </a:graphicData>
        </a:graphic>
      </p:graphicFrame>
      <p:graphicFrame>
        <p:nvGraphicFramePr>
          <p:cNvPr id="7" name="Content Placeholder 5"/>
          <p:cNvGraphicFramePr>
            <a:graphicFrameLocks noGrp="1"/>
          </p:cNvGraphicFramePr>
          <p:nvPr/>
        </p:nvGraphicFramePr>
        <p:xfrm>
          <a:off x="428625" y="3214688"/>
          <a:ext cx="8358188" cy="1383030"/>
        </p:xfrm>
        <a:graphic>
          <a:graphicData uri="http://schemas.openxmlformats.org/drawingml/2006/table">
            <a:tbl>
              <a:tblPr/>
              <a:tblGrid>
                <a:gridCol w="2786063"/>
                <a:gridCol w="2786062"/>
                <a:gridCol w="2786063"/>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Perpetua" pitchFamily="-112" charset="0"/>
                          <a:ea typeface="ＭＳ Ｐゴシック" pitchFamily="-112" charset="-128"/>
                        </a:rPr>
                        <a:t>Company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Perpetua" pitchFamily="-112" charset="0"/>
                          <a:ea typeface="ＭＳ Ｐゴシック" pitchFamily="-112" charset="-128"/>
                        </a:rPr>
                        <a:t>Market share in mid-range UNIX servers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Perpetua" pitchFamily="-112" charset="0"/>
                          <a:ea typeface="ＭＳ Ｐゴシック" pitchFamily="-112" charset="-128"/>
                        </a:rPr>
                        <a:t>Revenue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Compaq</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Perpetua" pitchFamily="-112" charset="0"/>
                          <a:ea typeface="ＭＳ Ｐゴシック" pitchFamily="-112" charset="-128"/>
                        </a:rPr>
                        <a:t>$488 </a:t>
                      </a:r>
                      <a:r>
                        <a:rPr kumimoji="0" lang="en-US" sz="1800" b="0" i="0" u="none" strike="noStrike" cap="none" normalizeH="0" baseline="0" dirty="0" err="1" smtClean="0">
                          <a:ln>
                            <a:noFill/>
                          </a:ln>
                          <a:solidFill>
                            <a:srgbClr val="000000"/>
                          </a:solidFill>
                          <a:effectLst/>
                          <a:latin typeface="Perpetua" pitchFamily="-112" charset="0"/>
                          <a:ea typeface="ＭＳ Ｐゴシック" pitchFamily="-112" charset="-128"/>
                        </a:rPr>
                        <a:t>mn</a:t>
                      </a:r>
                      <a:endParaRPr kumimoji="0" lang="en-US" sz="1800" b="0" i="0" u="none" strike="noStrike" cap="none" normalizeH="0" baseline="0" dirty="0" smtClean="0">
                        <a:ln>
                          <a:noFill/>
                        </a:ln>
                        <a:solidFill>
                          <a:srgbClr val="000000"/>
                        </a:solidFill>
                        <a:effectLst/>
                        <a:latin typeface="Perpetua" pitchFamily="-112" charset="0"/>
                        <a:ea typeface="ＭＳ Ｐゴシック" pitchFamily="-112"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HP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30.3%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$3,675 mn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bl>
          </a:graphicData>
        </a:graphic>
      </p:graphicFrame>
      <p:graphicFrame>
        <p:nvGraphicFramePr>
          <p:cNvPr id="8" name="Content Placeholder 5"/>
          <p:cNvGraphicFramePr>
            <a:graphicFrameLocks noGrp="1"/>
          </p:cNvGraphicFramePr>
          <p:nvPr/>
        </p:nvGraphicFramePr>
        <p:xfrm>
          <a:off x="500063" y="4929188"/>
          <a:ext cx="8229600" cy="1657350"/>
        </p:xfrm>
        <a:graphic>
          <a:graphicData uri="http://schemas.openxmlformats.org/drawingml/2006/table">
            <a:tbl>
              <a:tblPr/>
              <a:tblGrid>
                <a:gridCol w="2743200"/>
                <a:gridCol w="2743200"/>
                <a:gridCol w="2743200"/>
              </a:tblGrid>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Perpetua" pitchFamily="-112" charset="0"/>
                          <a:ea typeface="ＭＳ Ｐゴシック" pitchFamily="-112" charset="-128"/>
                        </a:rPr>
                        <a:t>Company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Perpetua" pitchFamily="-112" charset="0"/>
                          <a:ea typeface="ＭＳ Ｐゴシック" pitchFamily="-112" charset="-128"/>
                        </a:rPr>
                        <a:t>Market share in laptops for quarter 2 (volume share)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Perpetua" pitchFamily="-112" charset="0"/>
                          <a:ea typeface="ＭＳ Ｐゴシック" pitchFamily="-112" charset="-128"/>
                        </a:rPr>
                        <a:t>Market share in PCs for quarter 2 (volume share)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Compaq</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12.1%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11.6%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FCFCC"/>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HP</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6.9%</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Perpetua" pitchFamily="-112" charset="0"/>
                          <a:ea typeface="ＭＳ Ｐゴシック" pitchFamily="-112" charset="-128"/>
                        </a:rPr>
                        <a:t>4.5%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7E9E7"/>
                    </a:solid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smtClean="0"/>
              <a:t>HP’s position before merger</a:t>
            </a:r>
          </a:p>
        </p:txBody>
      </p:sp>
      <p:sp>
        <p:nvSpPr>
          <p:cNvPr id="14339" name="Content Placeholder 2"/>
          <p:cNvSpPr>
            <a:spLocks noGrp="1"/>
          </p:cNvSpPr>
          <p:nvPr>
            <p:ph sz="quarter" idx="1"/>
          </p:nvPr>
        </p:nvSpPr>
        <p:spPr>
          <a:xfrm>
            <a:off x="762000" y="2057400"/>
            <a:ext cx="7772400" cy="3886200"/>
          </a:xfrm>
        </p:spPr>
        <p:txBody>
          <a:bodyPr>
            <a:normAutofit fontScale="85000" lnSpcReduction="10000"/>
          </a:bodyPr>
          <a:lstStyle/>
          <a:p>
            <a:pPr eaLnBrk="1" hangingPunct="1"/>
            <a:r>
              <a:rPr lang="en-US" sz="3200" dirty="0" smtClean="0"/>
              <a:t>By 2001, as the industry stumbled, meeting growth targets became difficult for HP and it was forced to cut jobs and scrap plans</a:t>
            </a:r>
          </a:p>
          <a:p>
            <a:pPr eaLnBrk="1" hangingPunct="1"/>
            <a:endParaRPr lang="en-US" sz="3200" dirty="0" smtClean="0"/>
          </a:p>
          <a:p>
            <a:pPr eaLnBrk="1" hangingPunct="1"/>
            <a:r>
              <a:rPr lang="en-US" sz="3200" dirty="0" smtClean="0"/>
              <a:t>As a result HP stock price dropped drastically.</a:t>
            </a:r>
          </a:p>
          <a:p>
            <a:pPr eaLnBrk="1" hangingPunct="1">
              <a:buNone/>
            </a:pPr>
            <a:endParaRPr lang="en-US" sz="3200" dirty="0" smtClean="0"/>
          </a:p>
          <a:p>
            <a:pPr eaLnBrk="1" hangingPunct="1"/>
            <a:r>
              <a:rPr lang="en-US" sz="3200" dirty="0" smtClean="0"/>
              <a:t>Turning the company around required more than just strategy from within</a:t>
            </a:r>
          </a:p>
          <a:p>
            <a:pPr eaLnBrk="1" hangingPunct="1"/>
            <a:endParaRPr lang="en-US" dirty="0" smtClean="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122</TotalTime>
  <Words>2470</Words>
  <Application>Microsoft Office PowerPoint</Application>
  <PresentationFormat>On-screen Show (4:3)</PresentationFormat>
  <Paragraphs>413</Paragraphs>
  <Slides>34</Slides>
  <Notes>10</Notes>
  <HiddenSlides>0</HiddenSlides>
  <MMClips>0</MMClips>
  <ScaleCrop>false</ScaleCrop>
  <HeadingPairs>
    <vt:vector size="4" baseType="variant">
      <vt:variant>
        <vt:lpstr>Theme</vt:lpstr>
      </vt:variant>
      <vt:variant>
        <vt:i4>1</vt:i4>
      </vt:variant>
      <vt:variant>
        <vt:lpstr>Slide Titles</vt:lpstr>
      </vt:variant>
      <vt:variant>
        <vt:i4>34</vt:i4>
      </vt:variant>
    </vt:vector>
  </HeadingPairs>
  <TitlesOfParts>
    <vt:vector size="35" baseType="lpstr">
      <vt:lpstr>Verve</vt:lpstr>
      <vt:lpstr>HP-Compaq Merger</vt:lpstr>
      <vt:lpstr>Compaq pre-merger</vt:lpstr>
      <vt:lpstr>Compaq pre-merger</vt:lpstr>
      <vt:lpstr>Compaq  pre-merger</vt:lpstr>
      <vt:lpstr>Hewlett Packard – pre-merger</vt:lpstr>
      <vt:lpstr>Growing problems at HP</vt:lpstr>
      <vt:lpstr>Fiorina tries to rejuvenate HP</vt:lpstr>
      <vt:lpstr>Pre-merger statistics for Compaq and HP</vt:lpstr>
      <vt:lpstr>HP’s position before merger</vt:lpstr>
      <vt:lpstr>Falling stock prices prior to merger</vt:lpstr>
      <vt:lpstr>Scenario Building – Desktop Computing Business</vt:lpstr>
      <vt:lpstr>Potential impact of Merger</vt:lpstr>
      <vt:lpstr>Market Benefits</vt:lpstr>
      <vt:lpstr>Operational benefits of Merger</vt:lpstr>
      <vt:lpstr>Considerations for Merger</vt:lpstr>
      <vt:lpstr>Summary of Deal</vt:lpstr>
      <vt:lpstr>Reverse Triangular merger</vt:lpstr>
      <vt:lpstr>TRADING PERFORMANCE IN THE WAKE OF THE ANNOUNCEMENT</vt:lpstr>
      <vt:lpstr>Deal Valuation</vt:lpstr>
      <vt:lpstr>Deal Valuation (Contd..)</vt:lpstr>
      <vt:lpstr>Valuing the Merger was a challenge because….</vt:lpstr>
      <vt:lpstr>Merger Team Structure</vt:lpstr>
      <vt:lpstr>Post Merger integration</vt:lpstr>
      <vt:lpstr>Operational Efficiencies</vt:lpstr>
      <vt:lpstr>Strategic Integration</vt:lpstr>
      <vt:lpstr>Shareholder value</vt:lpstr>
      <vt:lpstr>Slide 27</vt:lpstr>
      <vt:lpstr>PC business</vt:lpstr>
      <vt:lpstr>Printer business</vt:lpstr>
      <vt:lpstr>Server business</vt:lpstr>
      <vt:lpstr>Achieved benefits for customers</vt:lpstr>
      <vt:lpstr>Achieved benefits for customers</vt:lpstr>
      <vt:lpstr>The Rationalized Product Portfolio</vt:lpstr>
      <vt:lpstr>QUESTIONS/ COMMENTS?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HP-Comaq Merger</dc:title>
  <dc:creator>Avimanyu Datta</dc:creator>
  <cp:lastModifiedBy>adatta</cp:lastModifiedBy>
  <cp:revision>22</cp:revision>
  <dcterms:created xsi:type="dcterms:W3CDTF">2006-08-16T00:00:00Z</dcterms:created>
  <dcterms:modified xsi:type="dcterms:W3CDTF">2010-09-22T17:13:55Z</dcterms:modified>
</cp:coreProperties>
</file>