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FF993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94660"/>
  </p:normalViewPr>
  <p:slideViewPr>
    <p:cSldViewPr>
      <p:cViewPr varScale="1">
        <p:scale>
          <a:sx n="70" d="100"/>
          <a:sy n="70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Leading at the Speed of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The Challenges and Initial Growth</a:t>
            </a:r>
          </a:p>
          <a:p>
            <a:r>
              <a:rPr lang="en-US" b="1" dirty="0" smtClean="0"/>
              <a:t>Avimanyu Datta, Doctoral Candidate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>
            <a:normAutofit/>
          </a:bodyPr>
          <a:lstStyle/>
          <a:p>
            <a:r>
              <a:rPr lang="en-US" dirty="0" smtClean="0"/>
              <a:t>Initial Growth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1600200"/>
            <a:ext cx="2743200" cy="685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590800" y="2819400"/>
            <a:ext cx="2133600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590800" y="4114800"/>
            <a:ext cx="19050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 Growth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590800" y="5562600"/>
            <a:ext cx="1143000" cy="68580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Startup</a:t>
            </a:r>
            <a:endParaRPr lang="en-US" b="1" dirty="0"/>
          </a:p>
        </p:txBody>
      </p:sp>
      <p:sp>
        <p:nvSpPr>
          <p:cNvPr id="8" name="Pentagon 7"/>
          <p:cNvSpPr/>
          <p:nvPr/>
        </p:nvSpPr>
        <p:spPr>
          <a:xfrm>
            <a:off x="0" y="16002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Pentagon 8"/>
          <p:cNvSpPr/>
          <p:nvPr/>
        </p:nvSpPr>
        <p:spPr>
          <a:xfrm>
            <a:off x="0" y="28956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Pentagon 9"/>
          <p:cNvSpPr/>
          <p:nvPr/>
        </p:nvSpPr>
        <p:spPr>
          <a:xfrm>
            <a:off x="0" y="41910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Drive Sales</a:t>
            </a:r>
            <a:endParaRPr lang="en-US" b="1" dirty="0"/>
          </a:p>
        </p:txBody>
      </p:sp>
      <p:sp>
        <p:nvSpPr>
          <p:cNvPr id="11" name="Pentagon 10"/>
          <p:cNvSpPr/>
          <p:nvPr/>
        </p:nvSpPr>
        <p:spPr>
          <a:xfrm>
            <a:off x="0" y="55626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Develop product</a:t>
            </a:r>
            <a:endParaRPr lang="en-US" b="1" dirty="0"/>
          </a:p>
        </p:txBody>
      </p:sp>
      <p:sp>
        <p:nvSpPr>
          <p:cNvPr id="12" name="Freeform 11"/>
          <p:cNvSpPr/>
          <p:nvPr/>
        </p:nvSpPr>
        <p:spPr>
          <a:xfrm>
            <a:off x="2819400" y="4128448"/>
            <a:ext cx="2743200" cy="2196152"/>
          </a:xfrm>
          <a:custGeom>
            <a:avLst/>
            <a:gdLst>
              <a:gd name="connsiteX0" fmla="*/ 0 w 2852382"/>
              <a:gd name="connsiteY0" fmla="*/ 1433015 h 1453486"/>
              <a:gd name="connsiteX1" fmla="*/ 1542197 w 2852382"/>
              <a:gd name="connsiteY1" fmla="*/ 1214650 h 1453486"/>
              <a:gd name="connsiteX2" fmla="*/ 2852382 w 2852382"/>
              <a:gd name="connsiteY2" fmla="*/ 0 h 1453486"/>
              <a:gd name="connsiteX3" fmla="*/ 2852382 w 2852382"/>
              <a:gd name="connsiteY3" fmla="*/ 0 h 145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2382" h="1453486">
                <a:moveTo>
                  <a:pt x="0" y="1433015"/>
                </a:moveTo>
                <a:cubicBezTo>
                  <a:pt x="533400" y="1443250"/>
                  <a:pt x="1066800" y="1453486"/>
                  <a:pt x="1542197" y="1214650"/>
                </a:cubicBezTo>
                <a:cubicBezTo>
                  <a:pt x="2017594" y="975814"/>
                  <a:pt x="2852382" y="0"/>
                  <a:pt x="2852382" y="0"/>
                </a:cubicBezTo>
                <a:lnTo>
                  <a:pt x="2852382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10684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57600" y="5562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2800064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16002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95800" y="5715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Doer/ Decision Maker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0" y="4495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Delegator/ Direction setter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543800" y="5638800"/>
            <a:ext cx="1066800" cy="990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Leader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324600" y="41910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Launch Differentiated Products</a:t>
            </a:r>
          </a:p>
          <a:p>
            <a:r>
              <a:rPr lang="en-US" sz="1400" dirty="0" smtClean="0"/>
              <a:t>Capture market Share</a:t>
            </a:r>
          </a:p>
          <a:p>
            <a:r>
              <a:rPr lang="en-US" sz="1400" dirty="0" smtClean="0"/>
              <a:t>Grow revenues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Growth Stage: Company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Launch a product that offers something different. Low cost strategy may not be viable for a new entrant unless you are the first one in market.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Get Noticed by winning some impressive customers, possibly business leaders. </a:t>
            </a:r>
          </a:p>
          <a:p>
            <a:endParaRPr lang="en-US" sz="2800" dirty="0" smtClean="0"/>
          </a:p>
          <a:p>
            <a:r>
              <a:rPr lang="en-US" sz="2800" dirty="0" smtClean="0"/>
              <a:t>Grow Revenues</a:t>
            </a:r>
          </a:p>
          <a:p>
            <a:endParaRPr lang="en-US" sz="2800" dirty="0" smtClean="0"/>
          </a:p>
          <a:p>
            <a:r>
              <a:rPr lang="en-US" sz="2800" dirty="0" smtClean="0"/>
              <a:t>Capture Market Share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Growth Stage: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paced</a:t>
            </a:r>
          </a:p>
          <a:p>
            <a:r>
              <a:rPr lang="en-US" dirty="0" smtClean="0"/>
              <a:t>Highly flexible/ willing to experiment</a:t>
            </a:r>
          </a:p>
          <a:p>
            <a:r>
              <a:rPr lang="en-US" dirty="0" smtClean="0"/>
              <a:t>Fast exploration and exploitation time</a:t>
            </a:r>
          </a:p>
          <a:p>
            <a:r>
              <a:rPr lang="en-US" dirty="0" smtClean="0"/>
              <a:t>Chaotic</a:t>
            </a:r>
            <a:endParaRPr lang="en-US" dirty="0" smtClean="0"/>
          </a:p>
          <a:p>
            <a:r>
              <a:rPr lang="en-US" dirty="0" smtClean="0"/>
              <a:t>Sales-Driven</a:t>
            </a:r>
          </a:p>
          <a:p>
            <a:r>
              <a:rPr lang="en-US" dirty="0" smtClean="0"/>
              <a:t>Close to customers </a:t>
            </a:r>
          </a:p>
          <a:p>
            <a:r>
              <a:rPr lang="en-US" dirty="0" smtClean="0"/>
              <a:t>Lacks structure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Growth Stage: Signals for changing your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enough time</a:t>
            </a:r>
          </a:p>
          <a:p>
            <a:r>
              <a:rPr lang="en-US" dirty="0" smtClean="0"/>
              <a:t>Impossible to do everything</a:t>
            </a:r>
          </a:p>
          <a:p>
            <a:r>
              <a:rPr lang="en-US" dirty="0" smtClean="0"/>
              <a:t>Everyone wants your time and you can’t seem to get it</a:t>
            </a:r>
          </a:p>
          <a:p>
            <a:r>
              <a:rPr lang="en-US" dirty="0" smtClean="0"/>
              <a:t>You don’t know which of multiple growth opportunities to pursue</a:t>
            </a:r>
          </a:p>
          <a:p>
            <a:r>
              <a:rPr lang="en-US" dirty="0" smtClean="0"/>
              <a:t>Feel pressurized because you’re managing all the risks alone.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Growth Stage: Dangers if you don’t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8686800" cy="4572000"/>
          </a:xfrm>
        </p:spPr>
        <p:txBody>
          <a:bodyPr/>
          <a:lstStyle/>
          <a:p>
            <a:r>
              <a:rPr lang="en-US" dirty="0" smtClean="0"/>
              <a:t>Resented as a manager and a bottleneck.</a:t>
            </a:r>
          </a:p>
          <a:p>
            <a:r>
              <a:rPr lang="en-US" dirty="0" smtClean="0"/>
              <a:t>People will be de-motivated and wait for you to make all decisions.</a:t>
            </a:r>
          </a:p>
          <a:p>
            <a:r>
              <a:rPr lang="en-US" dirty="0" smtClean="0"/>
              <a:t>The company will lose focus. </a:t>
            </a:r>
          </a:p>
          <a:p>
            <a:r>
              <a:rPr lang="en-US" dirty="0" smtClean="0"/>
              <a:t>Priorities will change in micromanagement as one tends to adopt the ideas of the moment philosophy</a:t>
            </a:r>
          </a:p>
          <a:p>
            <a:r>
              <a:rPr lang="en-US" dirty="0" smtClean="0"/>
              <a:t>Growth will be impeded.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Growth Stage: Critical 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86868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Articulate and communicate your values and visions</a:t>
            </a:r>
          </a:p>
          <a:p>
            <a:r>
              <a:rPr lang="en-US" dirty="0" smtClean="0"/>
              <a:t>Use resources creatively</a:t>
            </a:r>
          </a:p>
          <a:p>
            <a:r>
              <a:rPr lang="en-US" dirty="0" smtClean="0"/>
              <a:t>Watch Critical performance indicators. </a:t>
            </a:r>
          </a:p>
          <a:p>
            <a:r>
              <a:rPr lang="en-US" dirty="0" smtClean="0"/>
              <a:t>Integrate input from stakeholders with your own perspective</a:t>
            </a:r>
          </a:p>
          <a:p>
            <a:r>
              <a:rPr lang="en-US" dirty="0" smtClean="0"/>
              <a:t>Hire multitalented people who share your values and complement your skills</a:t>
            </a:r>
          </a:p>
          <a:p>
            <a:r>
              <a:rPr lang="en-US" dirty="0" smtClean="0"/>
              <a:t>Use Mentors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Growth Stage: Personal changes in your leadership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8686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Manage proactively</a:t>
            </a:r>
          </a:p>
          <a:p>
            <a:r>
              <a:rPr lang="en-US" dirty="0" smtClean="0"/>
              <a:t>Begin delegating responsibilities; establish systems and a structure with clearly defined roles, responsibilities and priorities. </a:t>
            </a:r>
            <a:endParaRPr lang="en-US" dirty="0" smtClean="0"/>
          </a:p>
          <a:p>
            <a:r>
              <a:rPr lang="en-US" dirty="0" smtClean="0"/>
              <a:t>Set up functional roles</a:t>
            </a:r>
            <a:endParaRPr lang="en-US" dirty="0" smtClean="0"/>
          </a:p>
          <a:p>
            <a:r>
              <a:rPr lang="en-US" dirty="0" smtClean="0"/>
              <a:t>Stop making all decisions</a:t>
            </a:r>
          </a:p>
          <a:p>
            <a:r>
              <a:rPr lang="en-US" dirty="0" smtClean="0"/>
              <a:t>Stop solving all problems and answering all questions</a:t>
            </a:r>
          </a:p>
          <a:p>
            <a:r>
              <a:rPr lang="en-US" dirty="0" smtClean="0"/>
              <a:t>Trust others and make them accountable for results.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Growth Stage: Personal changes in your leadership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86868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Start planning for the future. </a:t>
            </a:r>
            <a:r>
              <a:rPr lang="en-US" dirty="0" smtClean="0"/>
              <a:t>(Bigger Picture)</a:t>
            </a:r>
          </a:p>
          <a:p>
            <a:pPr lvl="1"/>
            <a:r>
              <a:rPr lang="en-US" dirty="0" smtClean="0"/>
              <a:t>What other areas should we invest?</a:t>
            </a:r>
          </a:p>
          <a:p>
            <a:pPr lvl="1"/>
            <a:r>
              <a:rPr lang="en-US" dirty="0" smtClean="0"/>
              <a:t>What are our capabilities?</a:t>
            </a:r>
          </a:p>
          <a:p>
            <a:pPr lvl="1"/>
            <a:r>
              <a:rPr lang="en-US" dirty="0" smtClean="0"/>
              <a:t>In-source Vs Outsource? </a:t>
            </a:r>
            <a:endParaRPr lang="en-US" dirty="0" smtClean="0"/>
          </a:p>
          <a:p>
            <a:r>
              <a:rPr lang="en-US" dirty="0" smtClean="0"/>
              <a:t>Accept the need for processes and structure</a:t>
            </a:r>
          </a:p>
          <a:p>
            <a:r>
              <a:rPr lang="en-US" dirty="0" smtClean="0"/>
              <a:t>Share credit and limelight with others</a:t>
            </a:r>
          </a:p>
          <a:p>
            <a:r>
              <a:rPr lang="en-US" dirty="0" smtClean="0"/>
              <a:t>Consciously spend a portion of your time on the big picture of your business, not just day-day operations.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Questions? Comments?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Why do you think even after years of its formation, Michael Dell, Bill Gates are still running their companies whereas Hewlett, Packard, Paul Allen have opted out?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What determines survival of a firm? And that of the founder?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Are those interlinked?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very behaviors and habit patters of entrepreneur that leads success in one stage can lead to failure at the next one?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dirty="0" smtClean="0"/>
              <a:t>Three distinct  stages</a:t>
            </a:r>
            <a:r>
              <a:rPr lang="en-US" b="1" i="1" dirty="0" smtClean="0"/>
              <a:t>: Initial Growth, Rapid Growth, Continuous Growth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Mark the evolution of a firm after it goes through a start up stage and becomes a real company. </a:t>
            </a:r>
          </a:p>
          <a:p>
            <a:r>
              <a:rPr lang="en-US" dirty="0" smtClean="0"/>
              <a:t>In these stages there are severe changes to your organizations, in terms of products, services and even the type of organization. </a:t>
            </a:r>
            <a:r>
              <a:rPr lang="en-US" dirty="0" err="1" smtClean="0"/>
              <a:t>Eg</a:t>
            </a:r>
            <a:r>
              <a:rPr lang="en-US" dirty="0" smtClean="0"/>
              <a:t>, Intel, IBM, Nokia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en-US" dirty="0" smtClean="0"/>
              <a:t>Challenges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93080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Develop Markets, products/ services, customers, and strategies to win. (Niche Vs Cost Leader)</a:t>
            </a:r>
          </a:p>
          <a:p>
            <a:r>
              <a:rPr lang="en-US" sz="2400" dirty="0" smtClean="0"/>
              <a:t>As your company grows you must alter from the “do it yourself mode” to delegation. 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Develop  internal process for planning, management and workflow, as well as infrastructure to sustain expansion of growth</a:t>
            </a:r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Develop teams and people to perform the tasks that produce exceptional leaders</a:t>
            </a:r>
          </a:p>
          <a:p>
            <a:pPr lvl="1"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/>
              <a:t>Develop cultural environment that can embrace change, and where people can work in teams</a:t>
            </a:r>
          </a:p>
          <a:p>
            <a:pPr lvl="1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Develop cultural environment that can embrace change, and where people can work in teams</a:t>
            </a:r>
          </a:p>
          <a:p>
            <a:pPr lvl="1"/>
            <a:r>
              <a:rPr lang="en-US" dirty="0" smtClean="0"/>
              <a:t>Change your leadership style to map the stages of growth. (Exploration Vs Exploitation) Balance is necessary. Xerox Vs Microsoft.</a:t>
            </a:r>
          </a:p>
          <a:p>
            <a:pPr lvl="1"/>
            <a:r>
              <a:rPr lang="en-US" dirty="0" smtClean="0"/>
              <a:t>Balancing short term vs. Long term goals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Challenges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Communicate well to produce alignment between short-term, and long-term goals; exploration and exploitation.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 are key assets. Gary Hamel’s perception “ Management of Innovation begins at managing the innovators, who give eight hours each day of their lives for your company”.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Learn from failures of other and your own.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dirty="0" smtClean="0"/>
              <a:t>Vital Signs of an 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Visionary and Pioneering not only a company but an idea. </a:t>
            </a:r>
          </a:p>
          <a:p>
            <a:r>
              <a:rPr lang="en-US" dirty="0" smtClean="0"/>
              <a:t>Great at seeing possibilities where others don’t</a:t>
            </a:r>
          </a:p>
          <a:p>
            <a:r>
              <a:rPr lang="en-US" dirty="0" smtClean="0"/>
              <a:t>Passionate and Energetic</a:t>
            </a:r>
          </a:p>
          <a:p>
            <a:r>
              <a:rPr lang="en-US" dirty="0" smtClean="0"/>
              <a:t>Creative and innovative idea generators</a:t>
            </a:r>
          </a:p>
          <a:p>
            <a:r>
              <a:rPr lang="en-US" dirty="0" smtClean="0"/>
              <a:t>Proactive and future focused</a:t>
            </a:r>
          </a:p>
          <a:p>
            <a:r>
              <a:rPr lang="en-US" dirty="0" smtClean="0"/>
              <a:t>Risk taking</a:t>
            </a:r>
          </a:p>
          <a:p>
            <a:r>
              <a:rPr lang="en-US" dirty="0" smtClean="0"/>
              <a:t>Problem solvers</a:t>
            </a:r>
          </a:p>
          <a:p>
            <a:r>
              <a:rPr lang="en-US" dirty="0" smtClean="0"/>
              <a:t>Determined to create wealth and make change.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Evolution of your role as a CEO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1600200"/>
            <a:ext cx="2743200" cy="685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Continuous Growth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590800" y="2819400"/>
            <a:ext cx="2133600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Rapid Growth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590800" y="4114800"/>
            <a:ext cx="19050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 Growth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590800" y="5562600"/>
            <a:ext cx="1143000" cy="68580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Startup</a:t>
            </a:r>
            <a:endParaRPr lang="en-US" b="1" dirty="0"/>
          </a:p>
        </p:txBody>
      </p:sp>
      <p:sp>
        <p:nvSpPr>
          <p:cNvPr id="8" name="Pentagon 7"/>
          <p:cNvSpPr/>
          <p:nvPr/>
        </p:nvSpPr>
        <p:spPr>
          <a:xfrm>
            <a:off x="0" y="16002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Dominate the Industry</a:t>
            </a:r>
            <a:endParaRPr lang="en-US" b="1" dirty="0"/>
          </a:p>
        </p:txBody>
      </p:sp>
      <p:sp>
        <p:nvSpPr>
          <p:cNvPr id="9" name="Pentagon 8"/>
          <p:cNvSpPr/>
          <p:nvPr/>
        </p:nvSpPr>
        <p:spPr>
          <a:xfrm>
            <a:off x="0" y="28956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Lead the Market</a:t>
            </a:r>
            <a:endParaRPr lang="en-US" b="1" dirty="0"/>
          </a:p>
        </p:txBody>
      </p:sp>
      <p:sp>
        <p:nvSpPr>
          <p:cNvPr id="10" name="Pentagon 9"/>
          <p:cNvSpPr/>
          <p:nvPr/>
        </p:nvSpPr>
        <p:spPr>
          <a:xfrm>
            <a:off x="0" y="41910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Drive Sales</a:t>
            </a:r>
            <a:endParaRPr lang="en-US" b="1" dirty="0"/>
          </a:p>
        </p:txBody>
      </p:sp>
      <p:sp>
        <p:nvSpPr>
          <p:cNvPr id="11" name="Pentagon 10"/>
          <p:cNvSpPr/>
          <p:nvPr/>
        </p:nvSpPr>
        <p:spPr>
          <a:xfrm>
            <a:off x="0" y="55626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Develop product</a:t>
            </a:r>
            <a:endParaRPr lang="en-US" b="1" dirty="0"/>
          </a:p>
        </p:txBody>
      </p:sp>
      <p:sp>
        <p:nvSpPr>
          <p:cNvPr id="12" name="Freeform 11"/>
          <p:cNvSpPr/>
          <p:nvPr/>
        </p:nvSpPr>
        <p:spPr>
          <a:xfrm>
            <a:off x="2819400" y="4128448"/>
            <a:ext cx="2743200" cy="2196152"/>
          </a:xfrm>
          <a:custGeom>
            <a:avLst/>
            <a:gdLst>
              <a:gd name="connsiteX0" fmla="*/ 0 w 2852382"/>
              <a:gd name="connsiteY0" fmla="*/ 1433015 h 1453486"/>
              <a:gd name="connsiteX1" fmla="*/ 1542197 w 2852382"/>
              <a:gd name="connsiteY1" fmla="*/ 1214650 h 1453486"/>
              <a:gd name="connsiteX2" fmla="*/ 2852382 w 2852382"/>
              <a:gd name="connsiteY2" fmla="*/ 0 h 1453486"/>
              <a:gd name="connsiteX3" fmla="*/ 2852382 w 2852382"/>
              <a:gd name="connsiteY3" fmla="*/ 0 h 145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2382" h="1453486">
                <a:moveTo>
                  <a:pt x="0" y="1433015"/>
                </a:moveTo>
                <a:cubicBezTo>
                  <a:pt x="533400" y="1443250"/>
                  <a:pt x="1066800" y="1453486"/>
                  <a:pt x="1542197" y="1214650"/>
                </a:cubicBezTo>
                <a:cubicBezTo>
                  <a:pt x="2017594" y="975814"/>
                  <a:pt x="2852382" y="0"/>
                  <a:pt x="2852382" y="0"/>
                </a:cubicBezTo>
                <a:lnTo>
                  <a:pt x="2852382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10684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57600" y="5562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2800064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16002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5562600" y="3352800"/>
            <a:ext cx="76200" cy="792707"/>
          </a:xfrm>
          <a:custGeom>
            <a:avLst/>
            <a:gdLst>
              <a:gd name="connsiteX0" fmla="*/ 0 w 625522"/>
              <a:gd name="connsiteY0" fmla="*/ 1173707 h 1173707"/>
              <a:gd name="connsiteX1" fmla="*/ 532262 w 625522"/>
              <a:gd name="connsiteY1" fmla="*/ 204716 h 1173707"/>
              <a:gd name="connsiteX2" fmla="*/ 559558 w 625522"/>
              <a:gd name="connsiteY2" fmla="*/ 0 h 117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5522" h="1173707">
                <a:moveTo>
                  <a:pt x="0" y="1173707"/>
                </a:moveTo>
                <a:cubicBezTo>
                  <a:pt x="219501" y="787020"/>
                  <a:pt x="439002" y="400334"/>
                  <a:pt x="532262" y="204716"/>
                </a:cubicBezTo>
                <a:cubicBezTo>
                  <a:pt x="625522" y="9098"/>
                  <a:pt x="592540" y="4549"/>
                  <a:pt x="559558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814248" y="2643117"/>
            <a:ext cx="1787856" cy="686937"/>
          </a:xfrm>
          <a:custGeom>
            <a:avLst/>
            <a:gdLst>
              <a:gd name="connsiteX0" fmla="*/ 821140 w 1787856"/>
              <a:gd name="connsiteY0" fmla="*/ 686937 h 686937"/>
              <a:gd name="connsiteX1" fmla="*/ 1667301 w 1787856"/>
              <a:gd name="connsiteY1" fmla="*/ 59140 h 686937"/>
              <a:gd name="connsiteX2" fmla="*/ 97809 w 1787856"/>
              <a:gd name="connsiteY2" fmla="*/ 332095 h 686937"/>
              <a:gd name="connsiteX3" fmla="*/ 1080448 w 1787856"/>
              <a:gd name="connsiteY3" fmla="*/ 291152 h 686937"/>
              <a:gd name="connsiteX4" fmla="*/ 1080448 w 1787856"/>
              <a:gd name="connsiteY4" fmla="*/ 291152 h 68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856" h="686937">
                <a:moveTo>
                  <a:pt x="821140" y="686937"/>
                </a:moveTo>
                <a:cubicBezTo>
                  <a:pt x="1304498" y="402608"/>
                  <a:pt x="1787856" y="118280"/>
                  <a:pt x="1667301" y="59140"/>
                </a:cubicBezTo>
                <a:cubicBezTo>
                  <a:pt x="1546746" y="0"/>
                  <a:pt x="195618" y="293426"/>
                  <a:pt x="97809" y="332095"/>
                </a:cubicBezTo>
                <a:cubicBezTo>
                  <a:pt x="0" y="370764"/>
                  <a:pt x="1080448" y="291152"/>
                  <a:pt x="1080448" y="291152"/>
                </a:cubicBezTo>
                <a:lnTo>
                  <a:pt x="1080448" y="291152"/>
                </a:ln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21082875">
            <a:off x="5725107" y="1247272"/>
            <a:ext cx="1447801" cy="1625221"/>
          </a:xfrm>
          <a:custGeom>
            <a:avLst/>
            <a:gdLst>
              <a:gd name="connsiteX0" fmla="*/ 61414 w 1846997"/>
              <a:gd name="connsiteY0" fmla="*/ 1692322 h 1692322"/>
              <a:gd name="connsiteX1" fmla="*/ 784746 w 1846997"/>
              <a:gd name="connsiteY1" fmla="*/ 859808 h 1692322"/>
              <a:gd name="connsiteX2" fmla="*/ 1740089 w 1846997"/>
              <a:gd name="connsiteY2" fmla="*/ 600501 h 1692322"/>
              <a:gd name="connsiteX3" fmla="*/ 143301 w 1846997"/>
              <a:gd name="connsiteY3" fmla="*/ 436728 h 1692322"/>
              <a:gd name="connsiteX4" fmla="*/ 880280 w 1846997"/>
              <a:gd name="connsiteY4" fmla="*/ 627797 h 1692322"/>
              <a:gd name="connsiteX5" fmla="*/ 1617259 w 1846997"/>
              <a:gd name="connsiteY5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6997" h="1692322">
                <a:moveTo>
                  <a:pt x="61414" y="1692322"/>
                </a:moveTo>
                <a:cubicBezTo>
                  <a:pt x="283190" y="1367050"/>
                  <a:pt x="504967" y="1041778"/>
                  <a:pt x="784746" y="859808"/>
                </a:cubicBezTo>
                <a:cubicBezTo>
                  <a:pt x="1064525" y="677838"/>
                  <a:pt x="1846997" y="671014"/>
                  <a:pt x="1740089" y="600501"/>
                </a:cubicBezTo>
                <a:cubicBezTo>
                  <a:pt x="1633182" y="529988"/>
                  <a:pt x="286602" y="432179"/>
                  <a:pt x="143301" y="436728"/>
                </a:cubicBezTo>
                <a:cubicBezTo>
                  <a:pt x="0" y="441277"/>
                  <a:pt x="634620" y="700585"/>
                  <a:pt x="880280" y="627797"/>
                </a:cubicBezTo>
                <a:cubicBezTo>
                  <a:pt x="1125940" y="555009"/>
                  <a:pt x="1371599" y="277504"/>
                  <a:pt x="1617259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rot="19512867">
            <a:off x="4928878" y="3076824"/>
            <a:ext cx="1267445" cy="31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Turbulence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 rot="19512867">
            <a:off x="5309877" y="2086225"/>
            <a:ext cx="1267445" cy="31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Turbulence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67400" y="5715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Doer/ Decision Maker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4495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Delegator/ Direction setter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34200" y="29628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Builder/ Coach / planner/ Communicator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10400" y="1600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Catalyst/ Organization Builder/ Strategic Innovator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Evolution of your role as a CEO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447800"/>
            <a:ext cx="2209800" cy="6096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Continuous Growth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76199" y="3048000"/>
            <a:ext cx="2315029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Rapid Growth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4343400"/>
            <a:ext cx="2209800" cy="5334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 Growth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52400" y="5943600"/>
            <a:ext cx="2209800" cy="53340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Startup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362200" y="5791200"/>
            <a:ext cx="473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Figuring out what products or Services to offer</a:t>
            </a:r>
            <a:endParaRPr lang="en-US" dirty="0"/>
          </a:p>
        </p:txBody>
      </p:sp>
      <p:sp>
        <p:nvSpPr>
          <p:cNvPr id="38" name="Right Arrow 37"/>
          <p:cNvSpPr/>
          <p:nvPr/>
        </p:nvSpPr>
        <p:spPr>
          <a:xfrm rot="16200000">
            <a:off x="704850" y="5176198"/>
            <a:ext cx="9525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514600" y="41910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 Driven</a:t>
            </a:r>
          </a:p>
          <a:p>
            <a:r>
              <a:rPr lang="en-US" dirty="0" smtClean="0"/>
              <a:t>New or different Product launch to capture market</a:t>
            </a:r>
          </a:p>
          <a:p>
            <a:r>
              <a:rPr lang="en-US" dirty="0" smtClean="0"/>
              <a:t>Fast faced, flexible, chaotic and Aggressive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438400" y="28956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Widespread acceptance of its products</a:t>
            </a:r>
          </a:p>
          <a:p>
            <a:r>
              <a:rPr lang="en-US" dirty="0" smtClean="0"/>
              <a:t>Gain Significant share in its market</a:t>
            </a:r>
          </a:p>
          <a:p>
            <a:r>
              <a:rPr lang="en-US" dirty="0" smtClean="0"/>
              <a:t>Try to be a market leader</a:t>
            </a:r>
          </a:p>
          <a:p>
            <a:r>
              <a:rPr lang="en-US" dirty="0" smtClean="0"/>
              <a:t>New Hires</a:t>
            </a:r>
            <a:r>
              <a:rPr lang="en-US" dirty="0" smtClean="0">
                <a:sym typeface="Wingdings" pitchFamily="2" charset="2"/>
              </a:rPr>
              <a:t> challenge in integrating them</a:t>
            </a:r>
            <a:endParaRPr lang="en-US" dirty="0"/>
          </a:p>
        </p:txBody>
      </p:sp>
      <p:sp>
        <p:nvSpPr>
          <p:cNvPr id="45" name="Right Arrow 44"/>
          <p:cNvSpPr/>
          <p:nvPr/>
        </p:nvSpPr>
        <p:spPr>
          <a:xfrm rot="16200000">
            <a:off x="876300" y="36957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514600" y="12192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Reinventions in the company. </a:t>
            </a:r>
          </a:p>
          <a:p>
            <a:r>
              <a:rPr lang="en-US" dirty="0" smtClean="0"/>
              <a:t>Successful  firms reinvent themselves. </a:t>
            </a:r>
            <a:r>
              <a:rPr lang="en-US" dirty="0" err="1" smtClean="0"/>
              <a:t>Eg</a:t>
            </a:r>
            <a:r>
              <a:rPr lang="en-US" dirty="0" smtClean="0"/>
              <a:t>. IBM, HP, </a:t>
            </a:r>
            <a:r>
              <a:rPr lang="en-US" dirty="0" err="1" smtClean="0"/>
              <a:t>starbucks</a:t>
            </a:r>
            <a:r>
              <a:rPr lang="en-US" dirty="0" smtClean="0"/>
              <a:t>, Amazon, Intel, Apple </a:t>
            </a:r>
          </a:p>
          <a:p>
            <a:r>
              <a:rPr lang="en-US" dirty="0" smtClean="0"/>
              <a:t>Complex organization</a:t>
            </a:r>
          </a:p>
          <a:p>
            <a:r>
              <a:rPr lang="en-US" dirty="0" smtClean="0"/>
              <a:t>Alliances, mergers, IPO</a:t>
            </a:r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 rot="16200000">
            <a:off x="762000" y="22860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590</TotalTime>
  <Words>919</Words>
  <Application>Microsoft Office PowerPoint</Application>
  <PresentationFormat>On-screen Show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Leading at the Speed of Growth</vt:lpstr>
      <vt:lpstr>Question</vt:lpstr>
      <vt:lpstr>Challenges of Growth</vt:lpstr>
      <vt:lpstr>Challenges of Growth</vt:lpstr>
      <vt:lpstr>Challenges of Growth</vt:lpstr>
      <vt:lpstr>Challenges of Growth</vt:lpstr>
      <vt:lpstr>Vital Signs of an Entrepreneur</vt:lpstr>
      <vt:lpstr>Evolution of your role as a CEO</vt:lpstr>
      <vt:lpstr>Evolution of your role as a CEO</vt:lpstr>
      <vt:lpstr>Initial Growth</vt:lpstr>
      <vt:lpstr>Initial Growth Stage: Company Goals</vt:lpstr>
      <vt:lpstr>Initial Growth Stage: Characteristics</vt:lpstr>
      <vt:lpstr>Initial Growth Stage: Signals for changing your roles</vt:lpstr>
      <vt:lpstr>Initial Growth Stage: Dangers if you don’t change</vt:lpstr>
      <vt:lpstr>Initial Growth Stage: Critical Responsibilities </vt:lpstr>
      <vt:lpstr>Initial Growth Stage: Personal changes in your leadership role</vt:lpstr>
      <vt:lpstr>Initial Growth Stage: Personal changes in your leadership role</vt:lpstr>
      <vt:lpstr>Questions? Comments?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at the Speed of Growth</dc:title>
  <dc:creator>Avimanyu Datta</dc:creator>
  <cp:lastModifiedBy>Avimanyu Datta</cp:lastModifiedBy>
  <cp:revision>58</cp:revision>
  <dcterms:created xsi:type="dcterms:W3CDTF">2006-08-16T00:00:00Z</dcterms:created>
  <dcterms:modified xsi:type="dcterms:W3CDTF">2010-08-25T05:38:24Z</dcterms:modified>
</cp:coreProperties>
</file>