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Leading at the Speed of Growth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Rapid Growth, </a:t>
            </a:r>
          </a:p>
          <a:p>
            <a:r>
              <a:rPr lang="en-US" dirty="0" smtClean="0"/>
              <a:t>Avimanyu (Avi) Datta</a:t>
            </a:r>
          </a:p>
          <a:p>
            <a:r>
              <a:rPr lang="en-US" dirty="0" smtClean="0"/>
              <a:t>Doctoral Candidate, College of Business</a:t>
            </a:r>
          </a:p>
          <a:p>
            <a:r>
              <a:rPr lang="en-US" dirty="0" smtClean="0"/>
              <a:t>Washington State University,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Critical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Hire people who are smarter than you to fill gaps in functional expertise</a:t>
            </a:r>
          </a:p>
          <a:p>
            <a:r>
              <a:rPr lang="en-US" dirty="0" smtClean="0"/>
              <a:t>Define new roles/ responsibilities and goal for management team.</a:t>
            </a:r>
          </a:p>
          <a:p>
            <a:r>
              <a:rPr lang="en-US" dirty="0" smtClean="0"/>
              <a:t>Set goals together that foster cooperation and synergy </a:t>
            </a:r>
          </a:p>
          <a:p>
            <a:r>
              <a:rPr lang="en-US" dirty="0" smtClean="0"/>
              <a:t>Assign responsibilities and authority to make specific types if decision</a:t>
            </a:r>
          </a:p>
          <a:p>
            <a:r>
              <a:rPr lang="en-US" dirty="0" smtClean="0"/>
              <a:t>Lead team in creating a strategic market-focused vision and plan for growth and in following 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Critical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Lead team in creating a strategic market-focused vision and plan for growth and in following it</a:t>
            </a:r>
          </a:p>
          <a:p>
            <a:r>
              <a:rPr lang="en-US" dirty="0" smtClean="0"/>
              <a:t>Capitalizing on market opportunities</a:t>
            </a:r>
          </a:p>
          <a:p>
            <a:r>
              <a:rPr lang="en-US" dirty="0" smtClean="0"/>
              <a:t>Ensuring position and brand awareness that gives your company competitive advantages</a:t>
            </a:r>
          </a:p>
          <a:p>
            <a:r>
              <a:rPr lang="en-US" dirty="0" smtClean="0"/>
              <a:t>Managing sales distribution  and internal operations</a:t>
            </a:r>
          </a:p>
          <a:p>
            <a:r>
              <a:rPr lang="en-US" dirty="0" smtClean="0"/>
              <a:t>Fostering continual innovation in products and 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Critical Responsibilities…contd.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Create processes to continually align employees- especially the management team with company’s vision</a:t>
            </a:r>
          </a:p>
          <a:p>
            <a:r>
              <a:rPr lang="en-US" dirty="0" smtClean="0"/>
              <a:t>Drive a communication processes including being a champion for market and customer information.</a:t>
            </a:r>
          </a:p>
          <a:p>
            <a:endParaRPr lang="en-US" dirty="0" smtClean="0"/>
          </a:p>
          <a:p>
            <a:r>
              <a:rPr lang="en-US" dirty="0" smtClean="0"/>
              <a:t>Consider views from all constituencies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to make your leadership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the company’s  plan to focus and track its effort</a:t>
            </a:r>
          </a:p>
          <a:p>
            <a:r>
              <a:rPr lang="en-US" dirty="0" smtClean="0"/>
              <a:t>Shift your focus from doing work to managing and coaching</a:t>
            </a:r>
          </a:p>
          <a:p>
            <a:r>
              <a:rPr lang="en-US" dirty="0" smtClean="0"/>
              <a:t>Strop being the ultimate decision maker: develop a consensus-oriented decision style. </a:t>
            </a:r>
          </a:p>
          <a:p>
            <a:r>
              <a:rPr lang="en-US" dirty="0" smtClean="0"/>
              <a:t>Encourage healthy debate for criticisms. </a:t>
            </a:r>
          </a:p>
          <a:p>
            <a:r>
              <a:rPr lang="en-US" dirty="0" smtClean="0"/>
              <a:t>Don’t have to answer all ideas, rely on your teams. </a:t>
            </a:r>
          </a:p>
          <a:p>
            <a:r>
              <a:rPr lang="en-US" dirty="0" smtClean="0"/>
              <a:t>Balance time between the big picture and the daily operations.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229600" cy="1399032"/>
          </a:xfrm>
        </p:spPr>
        <p:txBody>
          <a:bodyPr/>
          <a:lstStyle/>
          <a:p>
            <a:r>
              <a:rPr lang="en-US" dirty="0" smtClean="0"/>
              <a:t>Questions/ Comments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dirty="0" smtClean="0"/>
              <a:t>Rapid Growth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2209800" cy="6096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Continuous Growth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52399" y="3352800"/>
            <a:ext cx="2315029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Rapid Growth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4648200"/>
            <a:ext cx="2209800" cy="5334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6248400"/>
            <a:ext cx="2209800" cy="5334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6096000"/>
            <a:ext cx="473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Figuring out what products or Services to offer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6200000">
            <a:off x="781050" y="5480998"/>
            <a:ext cx="9525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44958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 Driven</a:t>
            </a:r>
          </a:p>
          <a:p>
            <a:r>
              <a:rPr lang="en-US" dirty="0" smtClean="0"/>
              <a:t>New or different Product launch to capture market</a:t>
            </a:r>
          </a:p>
          <a:p>
            <a:r>
              <a:rPr lang="en-US" dirty="0" smtClean="0"/>
              <a:t>Fast faced, flexible, chaotic and Aggressive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3200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Widespread acceptance of its products</a:t>
            </a:r>
          </a:p>
          <a:p>
            <a:r>
              <a:rPr lang="en-US" dirty="0" smtClean="0"/>
              <a:t>Gain Significant share in its market</a:t>
            </a:r>
          </a:p>
          <a:p>
            <a:r>
              <a:rPr lang="en-US" dirty="0" smtClean="0"/>
              <a:t>Try to be a market leader</a:t>
            </a:r>
          </a:p>
          <a:p>
            <a:r>
              <a:rPr lang="en-US" dirty="0" smtClean="0"/>
              <a:t>New Hires</a:t>
            </a:r>
            <a:r>
              <a:rPr lang="en-US" dirty="0" smtClean="0">
                <a:sym typeface="Wingdings" pitchFamily="2" charset="2"/>
              </a:rPr>
              <a:t> challenge in integrating them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6200000">
            <a:off x="952500" y="40005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0800" y="15240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Reinventions in the company. </a:t>
            </a:r>
          </a:p>
          <a:p>
            <a:r>
              <a:rPr lang="en-US" dirty="0" smtClean="0"/>
              <a:t>Successful  firms reinvent themselves. </a:t>
            </a:r>
            <a:r>
              <a:rPr lang="en-US" dirty="0" err="1" smtClean="0"/>
              <a:t>Eg</a:t>
            </a:r>
            <a:r>
              <a:rPr lang="en-US" dirty="0" smtClean="0"/>
              <a:t>. IBM, HP, </a:t>
            </a:r>
            <a:r>
              <a:rPr lang="en-US" dirty="0" err="1" smtClean="0"/>
              <a:t>starbucks</a:t>
            </a:r>
            <a:r>
              <a:rPr lang="en-US" dirty="0" smtClean="0"/>
              <a:t>, Amazon, Intel, Apple </a:t>
            </a:r>
          </a:p>
          <a:p>
            <a:r>
              <a:rPr lang="en-US" dirty="0" smtClean="0"/>
              <a:t>Complex organization</a:t>
            </a:r>
          </a:p>
          <a:p>
            <a:r>
              <a:rPr lang="en-US" dirty="0" smtClean="0"/>
              <a:t>Alliances, mergers, IPO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6200000">
            <a:off x="838200" y="25908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8600" y="3048000"/>
            <a:ext cx="8458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875506"/>
          </a:xfrm>
        </p:spPr>
        <p:txBody>
          <a:bodyPr/>
          <a:lstStyle/>
          <a:p>
            <a:r>
              <a:rPr lang="en-US" dirty="0" smtClean="0"/>
              <a:t>Company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Gain Significant market share as products become widely used. </a:t>
            </a:r>
          </a:p>
          <a:p>
            <a:pPr lvl="1"/>
            <a:r>
              <a:rPr lang="en-US" dirty="0" smtClean="0"/>
              <a:t>Becomes essential once products become diffused and competitors enter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Become a market leader to ward off competition </a:t>
            </a:r>
          </a:p>
          <a:p>
            <a:pPr lvl="1"/>
            <a:r>
              <a:rPr lang="en-US" dirty="0" smtClean="0"/>
              <a:t>Control supply chains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Build infrastructure and management to support aggressive growth</a:t>
            </a:r>
          </a:p>
          <a:p>
            <a:pPr lvl="1"/>
            <a:r>
              <a:rPr lang="en-US" dirty="0" smtClean="0"/>
              <a:t>Plan for capacity, manufacturing to meet demands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Hire and integrate a lot of people</a:t>
            </a:r>
          </a:p>
          <a:p>
            <a:pPr lvl="1"/>
            <a:r>
              <a:rPr lang="en-US" dirty="0" smtClean="0"/>
              <a:t>Share homogenous value with heterogeneous skills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Company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More demanding customers</a:t>
            </a:r>
          </a:p>
          <a:p>
            <a:r>
              <a:rPr lang="en-US" dirty="0" smtClean="0"/>
              <a:t>Tension between need to build fast and need to move build structure, plans and systems</a:t>
            </a:r>
          </a:p>
          <a:p>
            <a:r>
              <a:rPr lang="en-US" dirty="0" smtClean="0"/>
              <a:t>Staff and management go quickly and become more diverse</a:t>
            </a:r>
          </a:p>
          <a:p>
            <a:r>
              <a:rPr lang="en-US" dirty="0" smtClean="0"/>
              <a:t>Business is market focused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Company Characteristics…Contd.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Planning begins and people work to plan</a:t>
            </a:r>
          </a:p>
          <a:p>
            <a:r>
              <a:rPr lang="en-US" dirty="0" smtClean="0"/>
              <a:t>Operations start to be standardized and streamlined</a:t>
            </a:r>
          </a:p>
          <a:p>
            <a:r>
              <a:rPr lang="en-US" dirty="0" smtClean="0"/>
              <a:t>Expectations of the company from all constituencies are high</a:t>
            </a:r>
          </a:p>
          <a:p>
            <a:r>
              <a:rPr lang="en-US" dirty="0" smtClean="0"/>
              <a:t>The fast pace is extreme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Feel Pressure to fill voids in company’s functional expertise</a:t>
            </a:r>
          </a:p>
          <a:p>
            <a:r>
              <a:rPr lang="en-US" dirty="0" smtClean="0"/>
              <a:t>See the need to build your management team’s ability to streamline and coordinate their functions and work together as a team to plan for the future.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Always feel behind the curve</a:t>
            </a:r>
          </a:p>
          <a:p>
            <a:r>
              <a:rPr lang="en-US" dirty="0" smtClean="0"/>
              <a:t>Best way to fund growth is unclear </a:t>
            </a:r>
          </a:p>
          <a:p>
            <a:r>
              <a:rPr lang="en-US" dirty="0" smtClean="0"/>
              <a:t>Some employees cannot keep pace with growing responsibilities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Dangers if you don’t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Silos, Office politics and even infighting will develop</a:t>
            </a:r>
          </a:p>
          <a:p>
            <a:r>
              <a:rPr lang="en-US" dirty="0" smtClean="0"/>
              <a:t>People will complain</a:t>
            </a:r>
          </a:p>
          <a:p>
            <a:pPr lvl="1"/>
            <a:r>
              <a:rPr lang="en-US" dirty="0" smtClean="0"/>
              <a:t>Too many priorities</a:t>
            </a:r>
          </a:p>
          <a:p>
            <a:pPr lvl="1"/>
            <a:r>
              <a:rPr lang="en-US" dirty="0" smtClean="0"/>
              <a:t>Spending all the time fighting fires</a:t>
            </a:r>
          </a:p>
          <a:p>
            <a:pPr lvl="1"/>
            <a:r>
              <a:rPr lang="en-US" dirty="0" smtClean="0"/>
              <a:t>Loose touch with vision</a:t>
            </a:r>
          </a:p>
          <a:p>
            <a:r>
              <a:rPr lang="en-US" dirty="0" smtClean="0"/>
              <a:t>Lack of structure and process will create delays</a:t>
            </a:r>
          </a:p>
          <a:p>
            <a:r>
              <a:rPr lang="en-US" dirty="0" smtClean="0"/>
              <a:t>People will not feel empowered</a:t>
            </a:r>
          </a:p>
          <a:p>
            <a:r>
              <a:rPr lang="en-US" dirty="0" smtClean="0"/>
              <a:t>Decline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6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Leadership roles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600200"/>
            <a:ext cx="2743200" cy="685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2819400"/>
            <a:ext cx="2133600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Rapid Growth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590800" y="4114800"/>
            <a:ext cx="19050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590800" y="5562600"/>
            <a:ext cx="1143000" cy="6858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8" name="Pentagon 7"/>
          <p:cNvSpPr/>
          <p:nvPr/>
        </p:nvSpPr>
        <p:spPr>
          <a:xfrm>
            <a:off x="0" y="16002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Pentagon 8"/>
          <p:cNvSpPr/>
          <p:nvPr/>
        </p:nvSpPr>
        <p:spPr>
          <a:xfrm>
            <a:off x="0" y="2895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Lead the Market</a:t>
            </a:r>
            <a:endParaRPr lang="en-US" b="1" dirty="0"/>
          </a:p>
        </p:txBody>
      </p:sp>
      <p:sp>
        <p:nvSpPr>
          <p:cNvPr id="10" name="Pentagon 9"/>
          <p:cNvSpPr/>
          <p:nvPr/>
        </p:nvSpPr>
        <p:spPr>
          <a:xfrm>
            <a:off x="0" y="41910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Drive Sales</a:t>
            </a:r>
            <a:endParaRPr lang="en-US" b="1" dirty="0"/>
          </a:p>
        </p:txBody>
      </p:sp>
      <p:sp>
        <p:nvSpPr>
          <p:cNvPr id="11" name="Pentagon 10"/>
          <p:cNvSpPr/>
          <p:nvPr/>
        </p:nvSpPr>
        <p:spPr>
          <a:xfrm>
            <a:off x="0" y="5562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Develop product</a:t>
            </a:r>
            <a:endParaRPr lang="en-US" b="1" dirty="0"/>
          </a:p>
        </p:txBody>
      </p:sp>
      <p:sp>
        <p:nvSpPr>
          <p:cNvPr id="12" name="Freeform 11"/>
          <p:cNvSpPr/>
          <p:nvPr/>
        </p:nvSpPr>
        <p:spPr>
          <a:xfrm>
            <a:off x="2819400" y="4128448"/>
            <a:ext cx="2743200" cy="2196152"/>
          </a:xfrm>
          <a:custGeom>
            <a:avLst/>
            <a:gdLst>
              <a:gd name="connsiteX0" fmla="*/ 0 w 2852382"/>
              <a:gd name="connsiteY0" fmla="*/ 1433015 h 1453486"/>
              <a:gd name="connsiteX1" fmla="*/ 1542197 w 2852382"/>
              <a:gd name="connsiteY1" fmla="*/ 1214650 h 1453486"/>
              <a:gd name="connsiteX2" fmla="*/ 2852382 w 2852382"/>
              <a:gd name="connsiteY2" fmla="*/ 0 h 1453486"/>
              <a:gd name="connsiteX3" fmla="*/ 2852382 w 2852382"/>
              <a:gd name="connsiteY3" fmla="*/ 0 h 145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2382" h="1453486">
                <a:moveTo>
                  <a:pt x="0" y="1433015"/>
                </a:moveTo>
                <a:cubicBezTo>
                  <a:pt x="533400" y="1443250"/>
                  <a:pt x="1066800" y="1453486"/>
                  <a:pt x="1542197" y="1214650"/>
                </a:cubicBezTo>
                <a:cubicBezTo>
                  <a:pt x="2017594" y="975814"/>
                  <a:pt x="2852382" y="0"/>
                  <a:pt x="2852382" y="0"/>
                </a:cubicBezTo>
                <a:lnTo>
                  <a:pt x="28523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95800" y="410684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5562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48200" y="2800064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0" y="1600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562600" y="3352800"/>
            <a:ext cx="76200" cy="792707"/>
          </a:xfrm>
          <a:custGeom>
            <a:avLst/>
            <a:gdLst>
              <a:gd name="connsiteX0" fmla="*/ 0 w 625522"/>
              <a:gd name="connsiteY0" fmla="*/ 1173707 h 1173707"/>
              <a:gd name="connsiteX1" fmla="*/ 532262 w 625522"/>
              <a:gd name="connsiteY1" fmla="*/ 204716 h 1173707"/>
              <a:gd name="connsiteX2" fmla="*/ 559558 w 625522"/>
              <a:gd name="connsiteY2" fmla="*/ 0 h 117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5522" h="1173707">
                <a:moveTo>
                  <a:pt x="0" y="1173707"/>
                </a:moveTo>
                <a:cubicBezTo>
                  <a:pt x="219501" y="787020"/>
                  <a:pt x="439002" y="400334"/>
                  <a:pt x="532262" y="204716"/>
                </a:cubicBezTo>
                <a:cubicBezTo>
                  <a:pt x="625522" y="9098"/>
                  <a:pt x="592540" y="4549"/>
                  <a:pt x="559558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14248" y="2643117"/>
            <a:ext cx="1787856" cy="686937"/>
          </a:xfrm>
          <a:custGeom>
            <a:avLst/>
            <a:gdLst>
              <a:gd name="connsiteX0" fmla="*/ 821140 w 1787856"/>
              <a:gd name="connsiteY0" fmla="*/ 686937 h 686937"/>
              <a:gd name="connsiteX1" fmla="*/ 1667301 w 1787856"/>
              <a:gd name="connsiteY1" fmla="*/ 59140 h 686937"/>
              <a:gd name="connsiteX2" fmla="*/ 97809 w 1787856"/>
              <a:gd name="connsiteY2" fmla="*/ 332095 h 686937"/>
              <a:gd name="connsiteX3" fmla="*/ 1080448 w 1787856"/>
              <a:gd name="connsiteY3" fmla="*/ 291152 h 686937"/>
              <a:gd name="connsiteX4" fmla="*/ 1080448 w 1787856"/>
              <a:gd name="connsiteY4" fmla="*/ 291152 h 68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856" h="686937">
                <a:moveTo>
                  <a:pt x="821140" y="686937"/>
                </a:moveTo>
                <a:cubicBezTo>
                  <a:pt x="1304498" y="402608"/>
                  <a:pt x="1787856" y="118280"/>
                  <a:pt x="1667301" y="59140"/>
                </a:cubicBezTo>
                <a:cubicBezTo>
                  <a:pt x="1546746" y="0"/>
                  <a:pt x="195618" y="293426"/>
                  <a:pt x="97809" y="332095"/>
                </a:cubicBezTo>
                <a:cubicBezTo>
                  <a:pt x="0" y="370764"/>
                  <a:pt x="1080448" y="291152"/>
                  <a:pt x="1080448" y="291152"/>
                </a:cubicBezTo>
                <a:lnTo>
                  <a:pt x="1080448" y="291152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9512867">
            <a:off x="4928878" y="3076824"/>
            <a:ext cx="1267445" cy="31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Turbulence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5715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Doer/ Decision Maker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449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Delegator/ Direction setter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29628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Team Builder/ Coach / planner/ Communicator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228</TotalTime>
  <Words>588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Leading at the Speed of Growth  </vt:lpstr>
      <vt:lpstr>Rapid Growth</vt:lpstr>
      <vt:lpstr>Company Goal</vt:lpstr>
      <vt:lpstr>Company Characteristics</vt:lpstr>
      <vt:lpstr>Company Characteristics…Contd.</vt:lpstr>
      <vt:lpstr>Red flags</vt:lpstr>
      <vt:lpstr>Red flags</vt:lpstr>
      <vt:lpstr>Dangers if you don’t change</vt:lpstr>
      <vt:lpstr>Key Leadership roles</vt:lpstr>
      <vt:lpstr>Critical Responsibilities</vt:lpstr>
      <vt:lpstr>Critical Responsibilities</vt:lpstr>
      <vt:lpstr>Critical Responsibilities…contd. </vt:lpstr>
      <vt:lpstr>Changes to make your leadership role</vt:lpstr>
      <vt:lpstr>Questions/ Comments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at the Speed of Growth  </dc:title>
  <dc:creator>Avimanyu Datta</dc:creator>
  <cp:lastModifiedBy>Avimanyu Datta</cp:lastModifiedBy>
  <cp:revision>23</cp:revision>
  <dcterms:created xsi:type="dcterms:W3CDTF">2006-08-16T00:00:00Z</dcterms:created>
  <dcterms:modified xsi:type="dcterms:W3CDTF">2010-09-19T00:03:58Z</dcterms:modified>
</cp:coreProperties>
</file>