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3" r:id="rId8"/>
    <p:sldId id="264" r:id="rId9"/>
    <p:sldId id="271" r:id="rId10"/>
    <p:sldId id="265" r:id="rId11"/>
    <p:sldId id="268" r:id="rId12"/>
    <p:sldId id="266" r:id="rId13"/>
    <p:sldId id="272" r:id="rId14"/>
    <p:sldId id="267" r:id="rId15"/>
    <p:sldId id="27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Leading at the Speed of Growth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Continuous </a:t>
            </a:r>
            <a:r>
              <a:rPr lang="en-US" dirty="0" smtClean="0"/>
              <a:t>Growth, </a:t>
            </a:r>
          </a:p>
          <a:p>
            <a:r>
              <a:rPr lang="en-US" dirty="0" smtClean="0"/>
              <a:t>Avimanyu (Avi) Datta</a:t>
            </a:r>
          </a:p>
          <a:p>
            <a:r>
              <a:rPr lang="en-US" dirty="0" smtClean="0"/>
              <a:t>Doctoral Candidate, College of Business</a:t>
            </a:r>
          </a:p>
          <a:p>
            <a:r>
              <a:rPr lang="en-US" dirty="0" smtClean="0"/>
              <a:t>Washington State University,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Recognize the need for fundamental change and proactively lead the discovery and implementation of strategic plan for achieving  new growth.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 the executive team so that each member becomes a company leader; empower the team run day-to-day operations while you focus on the strategic issues.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Critical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Establish a network of teams for bottom-up planning and operations.</a:t>
            </a:r>
          </a:p>
          <a:p>
            <a:endParaRPr lang="en-US" dirty="0" smtClean="0"/>
          </a:p>
          <a:p>
            <a:r>
              <a:rPr lang="en-US" dirty="0" smtClean="0"/>
              <a:t>Provide the company with an objective, expanded view of the external environment.</a:t>
            </a:r>
          </a:p>
          <a:p>
            <a:endParaRPr lang="en-US" dirty="0" smtClean="0"/>
          </a:p>
          <a:p>
            <a:r>
              <a:rPr lang="en-US" dirty="0" smtClean="0"/>
              <a:t>Find and develop high-level partnership and relationship to leverage for growth. </a:t>
            </a:r>
          </a:p>
          <a:p>
            <a:endParaRPr lang="en-US" dirty="0" smtClean="0"/>
          </a:p>
          <a:p>
            <a:r>
              <a:rPr lang="en-US" dirty="0" smtClean="0"/>
              <a:t>Use a written set of core values to guide everyone’s behavior; devise reward and recognition to reinforce these values.</a:t>
            </a:r>
          </a:p>
          <a:p>
            <a:endParaRPr lang="en-US" dirty="0" smtClean="0"/>
          </a:p>
          <a:p>
            <a:r>
              <a:rPr lang="en-US" dirty="0" smtClean="0"/>
              <a:t>Establish systematic processes to consistently promote the 7Cs of culture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7 Cs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0" y="1371600"/>
            <a:ext cx="22098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Customer and Market Focus </a:t>
            </a:r>
            <a:endParaRPr lang="en-US" b="1" dirty="0"/>
          </a:p>
        </p:txBody>
      </p:sp>
      <p:sp>
        <p:nvSpPr>
          <p:cNvPr id="5" name="Chevron 4"/>
          <p:cNvSpPr/>
          <p:nvPr/>
        </p:nvSpPr>
        <p:spPr>
          <a:xfrm>
            <a:off x="1905000" y="1371600"/>
            <a:ext cx="7239000" cy="9144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Making sure everyone fully understands customer requirements and meets its current and future needs. Also predict future needs accurately.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0" y="2667000"/>
            <a:ext cx="2209800" cy="990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Communication</a:t>
            </a:r>
            <a:endParaRPr lang="en-US" b="1" dirty="0"/>
          </a:p>
        </p:txBody>
      </p:sp>
      <p:sp>
        <p:nvSpPr>
          <p:cNvPr id="7" name="Chevron 6"/>
          <p:cNvSpPr/>
          <p:nvPr/>
        </p:nvSpPr>
        <p:spPr>
          <a:xfrm>
            <a:off x="1828800" y="2667000"/>
            <a:ext cx="7315200" cy="9906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Consistent two-way channel, across the organization. Make sure everyone knows what is expected of him/her. Everyone has enough information to make good decisions.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0" y="4038600"/>
            <a:ext cx="2209800" cy="990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Collaboration</a:t>
            </a:r>
            <a:endParaRPr lang="en-US" b="1" dirty="0"/>
          </a:p>
        </p:txBody>
      </p:sp>
      <p:sp>
        <p:nvSpPr>
          <p:cNvPr id="9" name="Chevron 8"/>
          <p:cNvSpPr/>
          <p:nvPr/>
        </p:nvSpPr>
        <p:spPr>
          <a:xfrm>
            <a:off x="1828800" y="4038600"/>
            <a:ext cx="7315200" cy="9906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Coordinate both functional and cross-functional teams and work effectively to accomplish mutual goals, solve problems, and move the company toward its  vision.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0" y="5257800"/>
            <a:ext cx="2209800" cy="1371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Creativity</a:t>
            </a:r>
            <a:endParaRPr lang="en-US" b="1" dirty="0"/>
          </a:p>
        </p:txBody>
      </p:sp>
      <p:sp>
        <p:nvSpPr>
          <p:cNvPr id="11" name="Chevron 10"/>
          <p:cNvSpPr/>
          <p:nvPr/>
        </p:nvSpPr>
        <p:spPr>
          <a:xfrm>
            <a:off x="1828800" y="5257800"/>
            <a:ext cx="7315200" cy="13716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Continually tap people’s brainpower with systematic methods for defending new opportunities and problems; challenge established practices; manage and develop ideas; and generate fresh innovative viable solutions.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7 Cs of Culture…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entagon 3"/>
          <p:cNvSpPr/>
          <p:nvPr/>
        </p:nvSpPr>
        <p:spPr>
          <a:xfrm>
            <a:off x="0" y="1371600"/>
            <a:ext cx="2209800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Continuous Learning</a:t>
            </a:r>
            <a:endParaRPr lang="en-US" b="1" dirty="0"/>
          </a:p>
        </p:txBody>
      </p:sp>
      <p:sp>
        <p:nvSpPr>
          <p:cNvPr id="5" name="Chevron 4"/>
          <p:cNvSpPr/>
          <p:nvPr/>
        </p:nvSpPr>
        <p:spPr>
          <a:xfrm>
            <a:off x="1905000" y="1371600"/>
            <a:ext cx="7239000" cy="9144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Use Knowledge, information, experiences and feedback to build skills and increase the effectiveness of individual and corporate performance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0" y="2667000"/>
            <a:ext cx="2209800" cy="990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Change Management</a:t>
            </a:r>
            <a:endParaRPr lang="en-US" b="1" dirty="0"/>
          </a:p>
        </p:txBody>
      </p:sp>
      <p:sp>
        <p:nvSpPr>
          <p:cNvPr id="7" name="Chevron 6"/>
          <p:cNvSpPr/>
          <p:nvPr/>
        </p:nvSpPr>
        <p:spPr>
          <a:xfrm>
            <a:off x="1828800" y="2667000"/>
            <a:ext cx="7315200" cy="9906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Anticipate and use change for gain; encourage experimentation and create change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0" y="4038600"/>
            <a:ext cx="2209800" cy="990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Constructive Leadership</a:t>
            </a:r>
            <a:endParaRPr lang="en-US" b="1" dirty="0"/>
          </a:p>
        </p:txBody>
      </p:sp>
      <p:sp>
        <p:nvSpPr>
          <p:cNvPr id="9" name="Chevron 8"/>
          <p:cNvSpPr/>
          <p:nvPr/>
        </p:nvSpPr>
        <p:spPr>
          <a:xfrm>
            <a:off x="1828800" y="4038600"/>
            <a:ext cx="7315200" cy="990600"/>
          </a:xfrm>
          <a:prstGeom prst="chevr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Require the CEO and all managers to align people and decisions and mission and goal, develop talent, build relationships and motivate for maximum performance.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Changes to make in your leadership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Spend all your time working on the big picture, not the day to aspect of the business.</a:t>
            </a:r>
          </a:p>
          <a:p>
            <a:endParaRPr lang="en-US" dirty="0" smtClean="0"/>
          </a:p>
          <a:p>
            <a:r>
              <a:rPr lang="en-US" dirty="0" smtClean="0"/>
              <a:t>Step out of operations, create  networks with other firms. Strategy is the main focus. </a:t>
            </a:r>
          </a:p>
          <a:p>
            <a:endParaRPr lang="en-US" dirty="0" smtClean="0"/>
          </a:p>
          <a:p>
            <a:r>
              <a:rPr lang="en-US" dirty="0" smtClean="0"/>
              <a:t>Hold you team accountable for sharing strategic leadership with you.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Changes to make in your leadership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Push for the continual reinvention  and periodic planning and reorganization required for new growth</a:t>
            </a:r>
          </a:p>
          <a:p>
            <a:endParaRPr lang="en-US" dirty="0" smtClean="0"/>
          </a:p>
          <a:p>
            <a:r>
              <a:rPr lang="en-US" dirty="0" smtClean="0"/>
              <a:t>Redefine and constantly develop the culture that will attract and retain the best performance.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399032"/>
          </a:xfrm>
        </p:spPr>
        <p:txBody>
          <a:bodyPr/>
          <a:lstStyle/>
          <a:p>
            <a:r>
              <a:rPr lang="en-US" dirty="0" smtClean="0"/>
              <a:t>Questions/ Comments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/>
          <a:lstStyle/>
          <a:p>
            <a:r>
              <a:rPr lang="en-US" dirty="0" err="1" smtClean="0"/>
              <a:t>Continious</a:t>
            </a:r>
            <a:r>
              <a:rPr lang="en-US" dirty="0" smtClean="0"/>
              <a:t> Growth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2209800" cy="6096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Continuous Growth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52399" y="3352800"/>
            <a:ext cx="2315029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4648200"/>
            <a:ext cx="2209800" cy="5334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6248400"/>
            <a:ext cx="2209800" cy="5334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6096000"/>
            <a:ext cx="473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Figuring out what products or Services to offer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6200000">
            <a:off x="781050" y="5480998"/>
            <a:ext cx="9525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4495800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Sales Driven</a:t>
            </a:r>
          </a:p>
          <a:p>
            <a:r>
              <a:rPr lang="en-US" dirty="0" smtClean="0"/>
              <a:t>New or different Product launch to capture market</a:t>
            </a:r>
          </a:p>
          <a:p>
            <a:r>
              <a:rPr lang="en-US" dirty="0" smtClean="0"/>
              <a:t>Fast faced, flexible, chaotic and Aggressive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2004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Widespread acceptance of its products</a:t>
            </a:r>
          </a:p>
          <a:p>
            <a:r>
              <a:rPr lang="en-US" dirty="0" smtClean="0"/>
              <a:t>Gain Significant share in its market</a:t>
            </a:r>
          </a:p>
          <a:p>
            <a:r>
              <a:rPr lang="en-US" dirty="0" smtClean="0"/>
              <a:t>Try to be a market leader</a:t>
            </a:r>
          </a:p>
          <a:p>
            <a:r>
              <a:rPr lang="en-US" dirty="0" smtClean="0"/>
              <a:t>New Hires</a:t>
            </a:r>
            <a:r>
              <a:rPr lang="en-US" dirty="0" smtClean="0">
                <a:sym typeface="Wingdings" pitchFamily="2" charset="2"/>
              </a:rPr>
              <a:t> challenge in integrating them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 rot="16200000">
            <a:off x="952500" y="40005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90800" y="1524000"/>
            <a:ext cx="64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Reinventions in the company. </a:t>
            </a:r>
          </a:p>
          <a:p>
            <a:r>
              <a:rPr lang="en-US" dirty="0" smtClean="0"/>
              <a:t>Successful  firms reinvent themselves. </a:t>
            </a:r>
            <a:r>
              <a:rPr lang="en-US" dirty="0" err="1" smtClean="0"/>
              <a:t>Eg</a:t>
            </a:r>
            <a:r>
              <a:rPr lang="en-US" dirty="0" smtClean="0"/>
              <a:t>. IBM, HP, </a:t>
            </a:r>
            <a:r>
              <a:rPr lang="en-US" dirty="0" err="1" smtClean="0"/>
              <a:t>starbucks</a:t>
            </a:r>
            <a:r>
              <a:rPr lang="en-US" dirty="0" smtClean="0"/>
              <a:t>, Amazon, Intel, Apple </a:t>
            </a:r>
          </a:p>
          <a:p>
            <a:r>
              <a:rPr lang="en-US" dirty="0" smtClean="0"/>
              <a:t>Complex organization</a:t>
            </a:r>
          </a:p>
          <a:p>
            <a:r>
              <a:rPr lang="en-US" dirty="0" smtClean="0"/>
              <a:t>Alliances, mergers, IPO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838200" y="25146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0" y="1447800"/>
            <a:ext cx="8458200" cy="1524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875506"/>
          </a:xfrm>
        </p:spPr>
        <p:txBody>
          <a:bodyPr/>
          <a:lstStyle/>
          <a:p>
            <a:r>
              <a:rPr lang="en-US" dirty="0" smtClean="0"/>
              <a:t>Company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Dominate the Industry</a:t>
            </a:r>
          </a:p>
          <a:p>
            <a:endParaRPr lang="en-US" dirty="0" smtClean="0"/>
          </a:p>
          <a:p>
            <a:r>
              <a:rPr lang="en-US" dirty="0" smtClean="0"/>
              <a:t>Jump to the Next Curve</a:t>
            </a:r>
          </a:p>
          <a:p>
            <a:endParaRPr lang="en-US" dirty="0" smtClean="0"/>
          </a:p>
          <a:p>
            <a:r>
              <a:rPr lang="en-US" dirty="0" smtClean="0"/>
              <a:t>Move to a whole new level of success by changing the growth strategy and reinventing how the company operates.</a:t>
            </a:r>
          </a:p>
          <a:p>
            <a:endParaRPr lang="en-US" dirty="0" smtClean="0"/>
          </a:p>
          <a:p>
            <a:r>
              <a:rPr lang="en-US" dirty="0" smtClean="0"/>
              <a:t>Expand to new markets and grow niches in current market.</a:t>
            </a:r>
          </a:p>
          <a:p>
            <a:endParaRPr lang="en-US" dirty="0" smtClean="0"/>
          </a:p>
          <a:p>
            <a:r>
              <a:rPr lang="en-US" dirty="0" smtClean="0"/>
              <a:t>Add product and services to provide “total solutions” to customers.</a:t>
            </a:r>
          </a:p>
          <a:p>
            <a:endParaRPr lang="en-US" dirty="0" smtClean="0"/>
          </a:p>
          <a:p>
            <a:r>
              <a:rPr lang="en-US" dirty="0" smtClean="0"/>
              <a:t>Brand company and its people as thought leaders</a:t>
            </a:r>
          </a:p>
          <a:p>
            <a:pPr lvl="1"/>
            <a:r>
              <a:rPr lang="en-US" dirty="0" smtClean="0"/>
              <a:t>Jack Welch of GE, Groove of Intel, Bill Gates, Larry Ellison, Steve Jobs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399032"/>
          </a:xfrm>
        </p:spPr>
        <p:txBody>
          <a:bodyPr/>
          <a:lstStyle/>
          <a:p>
            <a:r>
              <a:rPr lang="en-US" dirty="0" smtClean="0"/>
              <a:t>Strategies to reach those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/>
          <a:lstStyle/>
          <a:p>
            <a:r>
              <a:rPr lang="en-US" dirty="0" smtClean="0"/>
              <a:t>New Product Development</a:t>
            </a:r>
          </a:p>
          <a:p>
            <a:r>
              <a:rPr lang="en-US" dirty="0" smtClean="0"/>
              <a:t>Alliances</a:t>
            </a:r>
          </a:p>
          <a:p>
            <a:r>
              <a:rPr lang="en-US" dirty="0" smtClean="0"/>
              <a:t>Mergers and Acquisitions</a:t>
            </a:r>
          </a:p>
          <a:p>
            <a:r>
              <a:rPr lang="en-US" dirty="0" smtClean="0"/>
              <a:t>Spinning off a subsidiary (may cannibalize core business) </a:t>
            </a:r>
          </a:p>
          <a:p>
            <a:r>
              <a:rPr lang="en-US" dirty="0" smtClean="0"/>
              <a:t>Significant funding with an IPO and or Corporate partnerships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Company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Organization has grown significantly and has the potential to be an industry leader.</a:t>
            </a:r>
          </a:p>
          <a:p>
            <a:endParaRPr lang="en-US" dirty="0" smtClean="0"/>
          </a:p>
          <a:p>
            <a:r>
              <a:rPr lang="en-US" dirty="0" smtClean="0"/>
              <a:t>Competitive threats, customer demands, and technology changes pose ever more complicated challenges.</a:t>
            </a:r>
          </a:p>
          <a:p>
            <a:endParaRPr lang="en-US" dirty="0" smtClean="0"/>
          </a:p>
          <a:p>
            <a:r>
              <a:rPr lang="en-US" dirty="0" smtClean="0"/>
              <a:t>The company has outgrown its plan and infrastructure.</a:t>
            </a:r>
          </a:p>
          <a:p>
            <a:endParaRPr lang="en-US" dirty="0" smtClean="0"/>
          </a:p>
          <a:p>
            <a:r>
              <a:rPr lang="en-US" dirty="0" smtClean="0"/>
              <a:t>The company is executing or considering, new growth strategies: acquisitions, alliances, IPOS, spinoffs, new product lines,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you spend more and more time outside the company (alliances, networks, partners), you worry about the management teams ability to run the company without you. </a:t>
            </a:r>
          </a:p>
          <a:p>
            <a:endParaRPr lang="en-US" dirty="0" smtClean="0"/>
          </a:p>
          <a:p>
            <a:r>
              <a:rPr lang="en-US" dirty="0" smtClean="0"/>
              <a:t>You need to solve much more complex problems.</a:t>
            </a:r>
          </a:p>
          <a:p>
            <a:endParaRPr lang="en-US" dirty="0" smtClean="0"/>
          </a:p>
          <a:p>
            <a:r>
              <a:rPr lang="en-US" dirty="0" smtClean="0"/>
              <a:t>Too much turbulence.</a:t>
            </a:r>
          </a:p>
          <a:p>
            <a:endParaRPr lang="en-US" dirty="0" smtClean="0"/>
          </a:p>
          <a:p>
            <a:r>
              <a:rPr lang="en-US" dirty="0" smtClean="0"/>
              <a:t>Wonder if you need a Chief Operations Officer (COO)?</a:t>
            </a:r>
          </a:p>
          <a:p>
            <a:endParaRPr lang="en-US" dirty="0" smtClean="0"/>
          </a:p>
          <a:p>
            <a:r>
              <a:rPr lang="en-US" dirty="0" smtClean="0"/>
              <a:t>Having a hard time convincing employees the urgency of the demands for fundamental change, growth strategy etc.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Essential for the company to change against the risk of too much of chaos if changes are implemented.</a:t>
            </a:r>
          </a:p>
          <a:p>
            <a:endParaRPr lang="en-US" dirty="0" smtClean="0"/>
          </a:p>
          <a:p>
            <a:r>
              <a:rPr lang="en-US" dirty="0" smtClean="0"/>
              <a:t>Feeling that despite your efforts to communicate, mangers don’t get the decisions. </a:t>
            </a:r>
          </a:p>
          <a:p>
            <a:endParaRPr lang="en-US" dirty="0" smtClean="0"/>
          </a:p>
          <a:p>
            <a:r>
              <a:rPr lang="en-US" dirty="0" smtClean="0"/>
              <a:t>People accuse you of micromanaging</a:t>
            </a:r>
          </a:p>
          <a:p>
            <a:r>
              <a:rPr lang="en-US" dirty="0" smtClean="0"/>
              <a:t>Keeping entrepreneurial culture is impossible .</a:t>
            </a:r>
          </a:p>
          <a:p>
            <a:endParaRPr lang="en-US" dirty="0" smtClean="0"/>
          </a:p>
          <a:p>
            <a:r>
              <a:rPr lang="en-US" dirty="0" smtClean="0"/>
              <a:t>Trusted people are leaving the company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8991600" cy="875506"/>
          </a:xfrm>
        </p:spPr>
        <p:txBody>
          <a:bodyPr>
            <a:normAutofit/>
          </a:bodyPr>
          <a:lstStyle/>
          <a:p>
            <a:r>
              <a:rPr lang="en-US" dirty="0" smtClean="0"/>
              <a:t>Dangers if you don’t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Company will start to spin its wheels and lose focus on the big picture</a:t>
            </a:r>
          </a:p>
          <a:p>
            <a:endParaRPr lang="en-US" dirty="0" smtClean="0"/>
          </a:p>
          <a:p>
            <a:r>
              <a:rPr lang="en-US" dirty="0" smtClean="0"/>
              <a:t>New Competition will erode your market share; revenue and profit will fall. </a:t>
            </a:r>
          </a:p>
          <a:p>
            <a:endParaRPr lang="en-US" dirty="0" smtClean="0"/>
          </a:p>
          <a:p>
            <a:r>
              <a:rPr lang="en-US" dirty="0" smtClean="0"/>
              <a:t>Crisis  Mode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/>
          </a:bodyPr>
          <a:lstStyle/>
          <a:p>
            <a:r>
              <a:rPr lang="en-US" dirty="0" smtClean="0"/>
              <a:t>Key leadership Roles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1600200"/>
            <a:ext cx="2743200" cy="6858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Continuous Growth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590800" y="2819400"/>
            <a:ext cx="2133600" cy="6858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Rapid Growth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590800" y="4114800"/>
            <a:ext cx="1905000" cy="6858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 Growth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2590800" y="5562600"/>
            <a:ext cx="1143000" cy="6858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Startup</a:t>
            </a:r>
            <a:endParaRPr lang="en-US" b="1" dirty="0"/>
          </a:p>
        </p:txBody>
      </p:sp>
      <p:sp>
        <p:nvSpPr>
          <p:cNvPr id="8" name="Pentagon 7"/>
          <p:cNvSpPr/>
          <p:nvPr/>
        </p:nvSpPr>
        <p:spPr>
          <a:xfrm>
            <a:off x="0" y="16002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Dominate the Industry</a:t>
            </a:r>
            <a:endParaRPr lang="en-US" b="1" dirty="0"/>
          </a:p>
        </p:txBody>
      </p:sp>
      <p:sp>
        <p:nvSpPr>
          <p:cNvPr id="9" name="Pentagon 8"/>
          <p:cNvSpPr/>
          <p:nvPr/>
        </p:nvSpPr>
        <p:spPr>
          <a:xfrm>
            <a:off x="0" y="2895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Lead the Market</a:t>
            </a:r>
            <a:endParaRPr lang="en-US" b="1" dirty="0"/>
          </a:p>
        </p:txBody>
      </p:sp>
      <p:sp>
        <p:nvSpPr>
          <p:cNvPr id="10" name="Pentagon 9"/>
          <p:cNvSpPr/>
          <p:nvPr/>
        </p:nvSpPr>
        <p:spPr>
          <a:xfrm>
            <a:off x="0" y="41910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 Sales</a:t>
            </a:r>
            <a:endParaRPr lang="en-US" b="1" dirty="0"/>
          </a:p>
        </p:txBody>
      </p:sp>
      <p:sp>
        <p:nvSpPr>
          <p:cNvPr id="11" name="Pentagon 10"/>
          <p:cNvSpPr/>
          <p:nvPr/>
        </p:nvSpPr>
        <p:spPr>
          <a:xfrm>
            <a:off x="0" y="5562600"/>
            <a:ext cx="2590800" cy="609600"/>
          </a:xfrm>
          <a:prstGeom prst="homePlate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 product</a:t>
            </a:r>
            <a:endParaRPr lang="en-US" b="1" dirty="0"/>
          </a:p>
        </p:txBody>
      </p:sp>
      <p:sp>
        <p:nvSpPr>
          <p:cNvPr id="12" name="Freeform 11"/>
          <p:cNvSpPr/>
          <p:nvPr/>
        </p:nvSpPr>
        <p:spPr>
          <a:xfrm>
            <a:off x="2819400" y="4128448"/>
            <a:ext cx="2743200" cy="2196152"/>
          </a:xfrm>
          <a:custGeom>
            <a:avLst/>
            <a:gdLst>
              <a:gd name="connsiteX0" fmla="*/ 0 w 2852382"/>
              <a:gd name="connsiteY0" fmla="*/ 1433015 h 1453486"/>
              <a:gd name="connsiteX1" fmla="*/ 1542197 w 2852382"/>
              <a:gd name="connsiteY1" fmla="*/ 1214650 h 1453486"/>
              <a:gd name="connsiteX2" fmla="*/ 2852382 w 2852382"/>
              <a:gd name="connsiteY2" fmla="*/ 0 h 1453486"/>
              <a:gd name="connsiteX3" fmla="*/ 2852382 w 2852382"/>
              <a:gd name="connsiteY3" fmla="*/ 0 h 145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2382" h="1453486">
                <a:moveTo>
                  <a:pt x="0" y="1433015"/>
                </a:moveTo>
                <a:cubicBezTo>
                  <a:pt x="533400" y="1443250"/>
                  <a:pt x="1066800" y="1453486"/>
                  <a:pt x="1542197" y="1214650"/>
                </a:cubicBezTo>
                <a:cubicBezTo>
                  <a:pt x="2017594" y="975814"/>
                  <a:pt x="2852382" y="0"/>
                  <a:pt x="2852382" y="0"/>
                </a:cubicBezTo>
                <a:lnTo>
                  <a:pt x="2852382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95800" y="4106840"/>
            <a:ext cx="464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7600" y="55626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8200" y="2800064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1600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5562600" y="3352800"/>
            <a:ext cx="76200" cy="792707"/>
          </a:xfrm>
          <a:custGeom>
            <a:avLst/>
            <a:gdLst>
              <a:gd name="connsiteX0" fmla="*/ 0 w 625522"/>
              <a:gd name="connsiteY0" fmla="*/ 1173707 h 1173707"/>
              <a:gd name="connsiteX1" fmla="*/ 532262 w 625522"/>
              <a:gd name="connsiteY1" fmla="*/ 204716 h 1173707"/>
              <a:gd name="connsiteX2" fmla="*/ 559558 w 625522"/>
              <a:gd name="connsiteY2" fmla="*/ 0 h 117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5522" h="1173707">
                <a:moveTo>
                  <a:pt x="0" y="1173707"/>
                </a:moveTo>
                <a:cubicBezTo>
                  <a:pt x="219501" y="787020"/>
                  <a:pt x="439002" y="400334"/>
                  <a:pt x="532262" y="204716"/>
                </a:cubicBezTo>
                <a:cubicBezTo>
                  <a:pt x="625522" y="9098"/>
                  <a:pt x="592540" y="4549"/>
                  <a:pt x="559558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14248" y="2643117"/>
            <a:ext cx="1787856" cy="686937"/>
          </a:xfrm>
          <a:custGeom>
            <a:avLst/>
            <a:gdLst>
              <a:gd name="connsiteX0" fmla="*/ 821140 w 1787856"/>
              <a:gd name="connsiteY0" fmla="*/ 686937 h 686937"/>
              <a:gd name="connsiteX1" fmla="*/ 1667301 w 1787856"/>
              <a:gd name="connsiteY1" fmla="*/ 59140 h 686937"/>
              <a:gd name="connsiteX2" fmla="*/ 97809 w 1787856"/>
              <a:gd name="connsiteY2" fmla="*/ 332095 h 686937"/>
              <a:gd name="connsiteX3" fmla="*/ 1080448 w 1787856"/>
              <a:gd name="connsiteY3" fmla="*/ 291152 h 686937"/>
              <a:gd name="connsiteX4" fmla="*/ 1080448 w 1787856"/>
              <a:gd name="connsiteY4" fmla="*/ 291152 h 68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7856" h="686937">
                <a:moveTo>
                  <a:pt x="821140" y="686937"/>
                </a:moveTo>
                <a:cubicBezTo>
                  <a:pt x="1304498" y="402608"/>
                  <a:pt x="1787856" y="118280"/>
                  <a:pt x="1667301" y="59140"/>
                </a:cubicBezTo>
                <a:cubicBezTo>
                  <a:pt x="1546746" y="0"/>
                  <a:pt x="195618" y="293426"/>
                  <a:pt x="97809" y="332095"/>
                </a:cubicBezTo>
                <a:cubicBezTo>
                  <a:pt x="0" y="370764"/>
                  <a:pt x="1080448" y="291152"/>
                  <a:pt x="1080448" y="291152"/>
                </a:cubicBezTo>
                <a:lnTo>
                  <a:pt x="1080448" y="291152"/>
                </a:ln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21082875">
            <a:off x="5725107" y="1247272"/>
            <a:ext cx="1447801" cy="1625221"/>
          </a:xfrm>
          <a:custGeom>
            <a:avLst/>
            <a:gdLst>
              <a:gd name="connsiteX0" fmla="*/ 61414 w 1846997"/>
              <a:gd name="connsiteY0" fmla="*/ 1692322 h 1692322"/>
              <a:gd name="connsiteX1" fmla="*/ 784746 w 1846997"/>
              <a:gd name="connsiteY1" fmla="*/ 859808 h 1692322"/>
              <a:gd name="connsiteX2" fmla="*/ 1740089 w 1846997"/>
              <a:gd name="connsiteY2" fmla="*/ 600501 h 1692322"/>
              <a:gd name="connsiteX3" fmla="*/ 143301 w 1846997"/>
              <a:gd name="connsiteY3" fmla="*/ 436728 h 1692322"/>
              <a:gd name="connsiteX4" fmla="*/ 880280 w 1846997"/>
              <a:gd name="connsiteY4" fmla="*/ 627797 h 1692322"/>
              <a:gd name="connsiteX5" fmla="*/ 1617259 w 1846997"/>
              <a:gd name="connsiteY5" fmla="*/ 0 h 169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46997" h="1692322">
                <a:moveTo>
                  <a:pt x="61414" y="1692322"/>
                </a:moveTo>
                <a:cubicBezTo>
                  <a:pt x="283190" y="1367050"/>
                  <a:pt x="504967" y="1041778"/>
                  <a:pt x="784746" y="859808"/>
                </a:cubicBezTo>
                <a:cubicBezTo>
                  <a:pt x="1064525" y="677838"/>
                  <a:pt x="1846997" y="671014"/>
                  <a:pt x="1740089" y="600501"/>
                </a:cubicBezTo>
                <a:cubicBezTo>
                  <a:pt x="1633182" y="529988"/>
                  <a:pt x="286602" y="432179"/>
                  <a:pt x="143301" y="436728"/>
                </a:cubicBezTo>
                <a:cubicBezTo>
                  <a:pt x="0" y="441277"/>
                  <a:pt x="634620" y="700585"/>
                  <a:pt x="880280" y="627797"/>
                </a:cubicBezTo>
                <a:cubicBezTo>
                  <a:pt x="1125940" y="555009"/>
                  <a:pt x="1371599" y="277504"/>
                  <a:pt x="1617259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rot="19512867">
            <a:off x="4928878" y="3076824"/>
            <a:ext cx="1267445" cy="31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Turbulence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 rot="19512867">
            <a:off x="5309877" y="2086225"/>
            <a:ext cx="1267445" cy="31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Turbulence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67400" y="57150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Doer/ Decision Maker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19800" y="4495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Delegator/ Direction setter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296287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Builder/ Coach / planner/ Communicator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10400" y="1600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Catalyst/ Organization Builder/ Strategic Innovator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442</TotalTime>
  <Words>895</Words>
  <Application>Microsoft Office PowerPoint</Application>
  <PresentationFormat>On-screen Show (4:3)</PresentationFormat>
  <Paragraphs>143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Leading at the Speed of Growth  </vt:lpstr>
      <vt:lpstr>Continious Growth</vt:lpstr>
      <vt:lpstr>Company Goal</vt:lpstr>
      <vt:lpstr>Strategies to reach those goals</vt:lpstr>
      <vt:lpstr>Company Characteristics</vt:lpstr>
      <vt:lpstr>Red flags</vt:lpstr>
      <vt:lpstr>Red flags</vt:lpstr>
      <vt:lpstr>Dangers if you don’t change</vt:lpstr>
      <vt:lpstr>Key leadership Roles</vt:lpstr>
      <vt:lpstr>Critical Responsibilities</vt:lpstr>
      <vt:lpstr>Critical Responsibilities</vt:lpstr>
      <vt:lpstr>7 Cs of Culture</vt:lpstr>
      <vt:lpstr>7 Cs of Culture…Contd</vt:lpstr>
      <vt:lpstr>Personal Changes to make in your leadership role</vt:lpstr>
      <vt:lpstr>Personal Changes to make in your leadership role</vt:lpstr>
      <vt:lpstr>Questions/ Comments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at the Speed of Growth</dc:title>
  <dc:creator>Avimanyu Datta</dc:creator>
  <cp:lastModifiedBy>Avimanyu Datta</cp:lastModifiedBy>
  <cp:revision>41</cp:revision>
  <dcterms:created xsi:type="dcterms:W3CDTF">2006-08-16T00:00:00Z</dcterms:created>
  <dcterms:modified xsi:type="dcterms:W3CDTF">2010-12-13T03:20:48Z</dcterms:modified>
</cp:coreProperties>
</file>