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xls" ContentType="application/vnd.ms-exce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notesMasterIdLst>
    <p:notesMasterId r:id="rId33"/>
  </p:notesMasterIdLst>
  <p:sldIdLst>
    <p:sldId id="256" r:id="rId2"/>
    <p:sldId id="282" r:id="rId3"/>
    <p:sldId id="257" r:id="rId4"/>
    <p:sldId id="264" r:id="rId5"/>
    <p:sldId id="265" r:id="rId6"/>
    <p:sldId id="269" r:id="rId7"/>
    <p:sldId id="266" r:id="rId8"/>
    <p:sldId id="270" r:id="rId9"/>
    <p:sldId id="267" r:id="rId10"/>
    <p:sldId id="283" r:id="rId11"/>
    <p:sldId id="284" r:id="rId12"/>
    <p:sldId id="285" r:id="rId13"/>
    <p:sldId id="271" r:id="rId14"/>
    <p:sldId id="268" r:id="rId15"/>
    <p:sldId id="272" r:id="rId16"/>
    <p:sldId id="273" r:id="rId17"/>
    <p:sldId id="274" r:id="rId18"/>
    <p:sldId id="275" r:id="rId19"/>
    <p:sldId id="261" r:id="rId20"/>
    <p:sldId id="262" r:id="rId21"/>
    <p:sldId id="263" r:id="rId22"/>
    <p:sldId id="276" r:id="rId23"/>
    <p:sldId id="277" r:id="rId24"/>
    <p:sldId id="278" r:id="rId25"/>
    <p:sldId id="279" r:id="rId26"/>
    <p:sldId id="297" r:id="rId27"/>
    <p:sldId id="298" r:id="rId28"/>
    <p:sldId id="299" r:id="rId29"/>
    <p:sldId id="300" r:id="rId30"/>
    <p:sldId id="301" r:id="rId31"/>
    <p:sldId id="302"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8E6B"/>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080"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image" Target="../media/image20.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F45D640-EA02-49BC-A552-D3DAA6C1B35E}" type="datetimeFigureOut">
              <a:rPr lang="en-US" smtClean="0"/>
              <a:pPr/>
              <a:t>11/4/2010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90614E-AC79-48C8-8FA1-D17F06EA55E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C90614E-AC79-48C8-8FA1-D17F06EA55E3}" type="slidenum">
              <a:rPr lang="en-US" smtClean="0"/>
              <a:pPr/>
              <a:t>10</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7A246B-9DC7-445F-BBD7-C4EBB4C2398A}" type="slidenum">
              <a:rPr lang="en-US"/>
              <a:pPr/>
              <a:t>24</a:t>
            </a:fld>
            <a:endParaRPr lang="en-US"/>
          </a:p>
        </p:txBody>
      </p:sp>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08C9B9-9E1C-4F6A-A70D-94C9ECD93EFA}" type="slidenum">
              <a:rPr lang="en-US"/>
              <a:pPr/>
              <a:t>25</a:t>
            </a:fld>
            <a:endParaRPr lang="en-US"/>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382D9A-0FD4-431F-88F5-88E7334A8F68}" type="slidenum">
              <a:rPr lang="en-US"/>
              <a:pPr/>
              <a:t>16</a:t>
            </a:fld>
            <a:endParaRPr lang="en-US"/>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0CD3359-178B-49D0-A88D-9D1BC1DA8315}" type="slidenum">
              <a:rPr lang="en-US"/>
              <a:pPr/>
              <a:t>17</a:t>
            </a:fld>
            <a:endParaRPr lang="en-US"/>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9F4419-508D-4653-8903-1AEBE457E749}" type="slidenum">
              <a:rPr lang="en-US"/>
              <a:pPr/>
              <a:t>18</a:t>
            </a:fld>
            <a:endParaRPr lang="en-US"/>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37B6C4-D6A6-465B-B7BB-CDC495D4397C}" type="slidenum">
              <a:rPr lang="en-US"/>
              <a:pPr/>
              <a:t>19</a:t>
            </a:fld>
            <a:endParaRPr lang="en-US"/>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5EE82F-7826-4A00-840D-D1A1D939A858}" type="slidenum">
              <a:rPr lang="en-US"/>
              <a:pPr/>
              <a:t>20</a:t>
            </a:fld>
            <a:endParaRPr lang="en-US"/>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2014EC-185A-45A6-B581-01A0EFF53FD4}" type="slidenum">
              <a:rPr lang="en-US"/>
              <a:pPr/>
              <a:t>21</a:t>
            </a:fld>
            <a:endParaRPr lang="en-US"/>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F43831-70FD-4BDA-B686-74330D2DCFDB}" type="slidenum">
              <a:rPr lang="en-US"/>
              <a:pPr/>
              <a:t>22</a:t>
            </a:fld>
            <a:endParaRPr lang="en-US"/>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009DF3-3DDD-4F11-9813-06E3266957A1}" type="slidenum">
              <a:rPr lang="en-US"/>
              <a:pPr/>
              <a:t>23</a:t>
            </a:fld>
            <a:endParaRPr lang="en-US"/>
          </a:p>
        </p:txBody>
      </p:sp>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1D8BD707-D9CF-40AE-B4C6-C98DA3205C09}" type="datetimeFigureOut">
              <a:rPr lang="en-US" smtClean="0"/>
              <a:pPr/>
              <a:t>11/4/2010</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B6F15528-21DE-4FAA-801E-634DDDAF4B2B}"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11/4/2010</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11/4/2010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1D8BD707-D9CF-40AE-B4C6-C98DA3205C09}" type="datetimeFigureOut">
              <a:rPr lang="en-US" smtClean="0"/>
              <a:pPr/>
              <a:t>11/4/2010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11/4/2010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11/4/2010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11/4/2010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11/4/2010</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B6F15528-21DE-4FAA-801E-634DDDAF4B2B}"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1D8BD707-D9CF-40AE-B4C6-C98DA3205C09}" type="datetimeFigureOut">
              <a:rPr lang="en-US" smtClean="0"/>
              <a:pPr/>
              <a:t>11/4/2010</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7.v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8.v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vmlDrawing" Target="../drawings/vmlDrawing9.vml"/><Relationship Id="rId4" Type="http://schemas.openxmlformats.org/officeDocument/2006/relationships/oleObject" Target="../embeddings/Microsoft_Office_Excel_97-2003_Worksheet1.xls"/></Relationships>
</file>

<file path=ppt/slides/_rels/slide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vmlDrawing" Target="../drawings/vmlDrawing10.vml"/><Relationship Id="rId5" Type="http://schemas.openxmlformats.org/officeDocument/2006/relationships/oleObject" Target="../embeddings/oleObject10.bin"/><Relationship Id="rId4" Type="http://schemas.openxmlformats.org/officeDocument/2006/relationships/oleObject" Target="../embeddings/oleObject9.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vmlDrawing" Target="../drawings/vmlDrawing11.vml"/><Relationship Id="rId4" Type="http://schemas.openxmlformats.org/officeDocument/2006/relationships/oleObject" Target="../embeddings/oleObject11.bin"/></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Avimanyu Datta</a:t>
            </a:r>
          </a:p>
          <a:p>
            <a:r>
              <a:rPr lang="en-US" dirty="0" smtClean="0"/>
              <a:t>Doctoral Candidate, College of Business, Washington State University</a:t>
            </a:r>
          </a:p>
          <a:p>
            <a:endParaRPr lang="en-US" dirty="0"/>
          </a:p>
        </p:txBody>
      </p:sp>
      <p:sp>
        <p:nvSpPr>
          <p:cNvPr id="2" name="Title 1"/>
          <p:cNvSpPr>
            <a:spLocks noGrp="1"/>
          </p:cNvSpPr>
          <p:nvPr>
            <p:ph type="ctrTitle"/>
          </p:nvPr>
        </p:nvSpPr>
        <p:spPr/>
        <p:txBody>
          <a:bodyPr/>
          <a:lstStyle/>
          <a:p>
            <a:r>
              <a:rPr lang="en-US" dirty="0" smtClean="0"/>
              <a:t>MySpace</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Grp="1" noChangeArrowheads="1"/>
          </p:cNvSpPr>
          <p:nvPr>
            <p:ph type="title"/>
          </p:nvPr>
        </p:nvSpPr>
        <p:spPr>
          <a:prstGeom prst="rect">
            <a:avLst/>
          </a:prstGeom>
        </p:spPr>
        <p:txBody>
          <a:bodyPr bIns="91440" anchor="b"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chemeClr val="tx2"/>
                </a:solidFill>
                <a:effectLst/>
                <a:uLnTx/>
                <a:uFillTx/>
                <a:latin typeface="+mj-lt"/>
                <a:ea typeface="+mj-ea"/>
                <a:cs typeface="+mj-cs"/>
              </a:rPr>
              <a:t>Why is MySpace so Successful?</a:t>
            </a:r>
            <a:endParaRPr kumimoji="0" lang="en-US" sz="4000" b="0" i="0" u="none" strike="noStrike" kern="1200" cap="none" spc="0" normalizeH="0" baseline="0" noProof="0" dirty="0">
              <a:ln>
                <a:noFill/>
              </a:ln>
              <a:solidFill>
                <a:schemeClr val="tx2"/>
              </a:solidFill>
              <a:effectLst/>
              <a:uLnTx/>
              <a:uFillTx/>
              <a:latin typeface="+mj-lt"/>
              <a:ea typeface="+mj-ea"/>
              <a:cs typeface="+mj-cs"/>
            </a:endParaRPr>
          </a:p>
        </p:txBody>
      </p:sp>
      <p:pic>
        <p:nvPicPr>
          <p:cNvPr id="5" name="Picture 2"/>
          <p:cNvPicPr>
            <a:picLocks noGrp="1" noChangeAspect="1" noChangeArrowheads="1"/>
          </p:cNvPicPr>
          <p:nvPr>
            <p:ph idx="1"/>
          </p:nvPr>
        </p:nvPicPr>
        <p:blipFill>
          <a:blip r:embed="rId3" cstate="print"/>
          <a:srcRect/>
          <a:stretch>
            <a:fillRect/>
          </a:stretch>
        </p:blipFill>
        <p:spPr bwMode="auto">
          <a:xfrm>
            <a:off x="228600" y="2514600"/>
            <a:ext cx="4470400" cy="2794000"/>
          </a:xfrm>
          <a:prstGeom prst="rect">
            <a:avLst/>
          </a:prstGeom>
          <a:noFill/>
          <a:ln w="9525">
            <a:noFill/>
            <a:miter lim="800000"/>
            <a:headEnd/>
            <a:tailEnd/>
          </a:ln>
          <a:effectLst/>
        </p:spPr>
      </p:pic>
      <p:pic>
        <p:nvPicPr>
          <p:cNvPr id="6" name="Picture 2"/>
          <p:cNvPicPr>
            <a:picLocks noChangeAspect="1" noChangeArrowheads="1"/>
          </p:cNvPicPr>
          <p:nvPr/>
        </p:nvPicPr>
        <p:blipFill>
          <a:blip r:embed="rId4" cstate="print"/>
          <a:srcRect/>
          <a:stretch>
            <a:fillRect/>
          </a:stretch>
        </p:blipFill>
        <p:spPr bwMode="auto">
          <a:xfrm>
            <a:off x="4724400" y="2540000"/>
            <a:ext cx="4226560" cy="2794000"/>
          </a:xfrm>
          <a:prstGeom prst="rect">
            <a:avLst/>
          </a:prstGeom>
          <a:noFill/>
          <a:ln w="9525">
            <a:noFill/>
            <a:miter lim="800000"/>
            <a:headEnd/>
            <a:tailEnd/>
          </a:ln>
          <a:effectLst/>
        </p:spPr>
      </p:pic>
      <p:sp>
        <p:nvSpPr>
          <p:cNvPr id="8" name="Title 1"/>
          <p:cNvSpPr txBox="1">
            <a:spLocks/>
          </p:cNvSpPr>
          <p:nvPr/>
        </p:nvSpPr>
        <p:spPr>
          <a:xfrm>
            <a:off x="685800" y="1447800"/>
            <a:ext cx="7581900" cy="990600"/>
          </a:xfrm>
          <a:prstGeom prst="rect">
            <a:avLst/>
          </a:prstGeom>
        </p:spPr>
        <p:txBody>
          <a:bodyPr bIns="91440" anchor="b"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smtClean="0">
                <a:ln>
                  <a:noFill/>
                </a:ln>
                <a:solidFill>
                  <a:schemeClr val="tx2"/>
                </a:solidFill>
                <a:effectLst/>
                <a:uLnTx/>
                <a:uFillTx/>
                <a:latin typeface="+mj-lt"/>
                <a:ea typeface="+mj-ea"/>
                <a:cs typeface="+mj-cs"/>
              </a:rPr>
              <a:t>Integrated Advertising</a:t>
            </a:r>
            <a:endParaRPr kumimoji="0" lang="en-US" sz="40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85800" y="2133600"/>
            <a:ext cx="7772400" cy="4038600"/>
          </a:xfrm>
        </p:spPr>
        <p:txBody>
          <a:bodyPr>
            <a:normAutofit fontScale="85000" lnSpcReduction="10000"/>
          </a:bodyPr>
          <a:lstStyle/>
          <a:p>
            <a:r>
              <a:rPr lang="en-US" dirty="0" smtClean="0"/>
              <a:t>High utility content sites deliver higher ad performance</a:t>
            </a:r>
          </a:p>
          <a:p>
            <a:endParaRPr lang="en-US" dirty="0" smtClean="0"/>
          </a:p>
          <a:p>
            <a:endParaRPr lang="en-US" dirty="0" smtClean="0"/>
          </a:p>
          <a:p>
            <a:r>
              <a:rPr lang="en-US" dirty="0" smtClean="0"/>
              <a:t>Rich user-provided data is the basis for a superior monetization platform</a:t>
            </a:r>
          </a:p>
          <a:p>
            <a:pPr lvl="1"/>
            <a:r>
              <a:rPr lang="en-US" dirty="0" smtClean="0"/>
              <a:t>A win for users, for advertisers and publishers</a:t>
            </a:r>
          </a:p>
          <a:p>
            <a:pPr lvl="1"/>
            <a:endParaRPr lang="en-US" dirty="0" smtClean="0"/>
          </a:p>
          <a:p>
            <a:pPr lvl="1"/>
            <a:endParaRPr lang="en-US" dirty="0" smtClean="0"/>
          </a:p>
          <a:p>
            <a:r>
              <a:rPr lang="en-US" dirty="0" smtClean="0"/>
              <a:t>Well diversified revenue models are crucial</a:t>
            </a:r>
          </a:p>
          <a:p>
            <a:pPr lvl="1"/>
            <a:r>
              <a:rPr lang="en-US" dirty="0" smtClean="0"/>
              <a:t>e.g. CPM,  CPA, CPC</a:t>
            </a:r>
          </a:p>
          <a:p>
            <a:pPr lvl="1"/>
            <a:r>
              <a:rPr lang="en-US" dirty="0" smtClean="0"/>
              <a:t>e.g. Affiliate offers and direct payment</a:t>
            </a:r>
          </a:p>
          <a:p>
            <a:pPr lvl="1"/>
            <a:r>
              <a:rPr lang="en-US" dirty="0" smtClean="0"/>
              <a:t>e.g. Commerce and advertising</a:t>
            </a:r>
          </a:p>
          <a:p>
            <a:endParaRPr lang="en-US" dirty="0"/>
          </a:p>
        </p:txBody>
      </p:sp>
      <p:sp>
        <p:nvSpPr>
          <p:cNvPr id="4" name="Rectangle 2"/>
          <p:cNvSpPr txBox="1">
            <a:spLocks noGrp="1" noChangeArrowheads="1"/>
          </p:cNvSpPr>
          <p:nvPr>
            <p:ph type="title"/>
          </p:nvPr>
        </p:nvSpPr>
        <p:spPr>
          <a:xfrm>
            <a:off x="914400" y="0"/>
            <a:ext cx="7772400" cy="1143000"/>
          </a:xfrm>
          <a:prstGeom prst="rect">
            <a:avLst/>
          </a:prstGeom>
        </p:spPr>
        <p:txBody>
          <a:bodyPr bIns="91440" anchor="b"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chemeClr val="tx2"/>
                </a:solidFill>
                <a:effectLst/>
                <a:uLnTx/>
                <a:uFillTx/>
                <a:latin typeface="+mj-lt"/>
                <a:ea typeface="+mj-ea"/>
                <a:cs typeface="+mj-cs"/>
              </a:rPr>
              <a:t>Why is MySpace so Successful?</a:t>
            </a:r>
            <a:endParaRPr kumimoji="0" lang="en-US" sz="4000" b="0" i="0" u="none" strike="noStrike" kern="1200" cap="none" spc="0" normalizeH="0" baseline="0" noProof="0" dirty="0">
              <a:ln>
                <a:noFill/>
              </a:ln>
              <a:solidFill>
                <a:schemeClr val="tx2"/>
              </a:solidFill>
              <a:effectLst/>
              <a:uLnTx/>
              <a:uFillTx/>
              <a:latin typeface="+mj-lt"/>
              <a:ea typeface="+mj-ea"/>
              <a:cs typeface="+mj-cs"/>
            </a:endParaRPr>
          </a:p>
        </p:txBody>
      </p:sp>
      <p:sp>
        <p:nvSpPr>
          <p:cNvPr id="5" name="Title 1"/>
          <p:cNvSpPr txBox="1">
            <a:spLocks/>
          </p:cNvSpPr>
          <p:nvPr/>
        </p:nvSpPr>
        <p:spPr>
          <a:xfrm>
            <a:off x="533400" y="1143000"/>
            <a:ext cx="7581900" cy="990600"/>
          </a:xfrm>
          <a:prstGeom prst="rect">
            <a:avLst/>
          </a:prstGeom>
        </p:spPr>
        <p:txBody>
          <a:bodyPr bIns="91440" anchor="b" anchorCtr="0">
            <a:normAutofit fontScale="92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smtClean="0">
                <a:ln>
                  <a:noFill/>
                </a:ln>
                <a:solidFill>
                  <a:schemeClr val="tx2"/>
                </a:solidFill>
                <a:effectLst/>
                <a:uLnTx/>
                <a:uFillTx/>
                <a:latin typeface="+mj-lt"/>
                <a:ea typeface="+mj-ea"/>
                <a:cs typeface="+mj-cs"/>
              </a:rPr>
              <a:t>Monetization Themes Across Media</a:t>
            </a:r>
            <a:endParaRPr kumimoji="0" lang="en-US" sz="40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sz="quarter" idx="1"/>
          </p:nvPr>
        </p:nvSpPr>
        <p:spPr>
          <a:xfrm>
            <a:off x="0" y="1447800"/>
            <a:ext cx="9144000" cy="5410200"/>
          </a:xfrm>
        </p:spPr>
        <p:txBody>
          <a:bodyPr numCol="1">
            <a:normAutofit fontScale="77500" lnSpcReduction="20000"/>
          </a:bodyPr>
          <a:lstStyle/>
          <a:p>
            <a:pPr marL="285750" lvl="2">
              <a:buFont typeface="Wingdings" pitchFamily="2" charset="2"/>
              <a:buChar char="q"/>
            </a:pPr>
            <a:r>
              <a:rPr lang="en-US" b="1" i="0" dirty="0" smtClean="0"/>
              <a:t>CPM</a:t>
            </a:r>
          </a:p>
          <a:p>
            <a:pPr marL="342900" lvl="3" indent="-176213"/>
            <a:r>
              <a:rPr lang="en-US" dirty="0" smtClean="0"/>
              <a:t>Actively promoted by the big portals such as Yahoo and AOL. </a:t>
            </a:r>
          </a:p>
          <a:p>
            <a:pPr marL="342900" lvl="3" indent="-176213"/>
            <a:r>
              <a:rPr lang="en-US" dirty="0" smtClean="0"/>
              <a:t>It was a great revenue generator for them that had the added bonus of being largely risk free. </a:t>
            </a:r>
          </a:p>
          <a:p>
            <a:pPr marL="342900" lvl="3" indent="-176213"/>
            <a:r>
              <a:rPr lang="en-US" dirty="0" smtClean="0"/>
              <a:t>The advertiser did all the creative work and made the payments while the only thing the portals had to do was display the ad as often as they could until the advertiser's budget was exhausted. </a:t>
            </a:r>
          </a:p>
          <a:p>
            <a:pPr marL="342900" lvl="3" indent="-176213"/>
            <a:r>
              <a:rPr lang="en-US" dirty="0" smtClean="0"/>
              <a:t>It's this one-sided nature of the CPM model that has pushed advertisers to seek an alternative that can offer them some sort of guarantee of performance.</a:t>
            </a:r>
          </a:p>
          <a:p>
            <a:pPr lvl="2"/>
            <a:endParaRPr lang="en-US" dirty="0" smtClean="0"/>
          </a:p>
          <a:p>
            <a:pPr marL="285750" lvl="2" indent="-227013">
              <a:buFont typeface="Wingdings" pitchFamily="2" charset="2"/>
              <a:buChar char="q"/>
            </a:pPr>
            <a:r>
              <a:rPr lang="en-US" b="1" i="0" dirty="0" smtClean="0"/>
              <a:t>CPA</a:t>
            </a:r>
          </a:p>
          <a:p>
            <a:pPr marL="344488" lvl="3" indent="-177800"/>
            <a:r>
              <a:rPr lang="en-US" dirty="0" smtClean="0"/>
              <a:t>Seems to offer the best guarantee for advertisers. </a:t>
            </a:r>
          </a:p>
          <a:p>
            <a:pPr marL="344488" lvl="3" indent="-177800"/>
            <a:r>
              <a:rPr lang="en-US" dirty="0" smtClean="0"/>
              <a:t>The advertiser only pays when the prospect has performed a specific action such as registering or requesting information.</a:t>
            </a:r>
          </a:p>
          <a:p>
            <a:pPr marL="344488" lvl="3" indent="-177800"/>
            <a:r>
              <a:rPr lang="en-US" dirty="0" smtClean="0"/>
              <a:t>An ad can be displayed and clicked on many, many times with no cost to the advertiser. </a:t>
            </a:r>
          </a:p>
          <a:p>
            <a:pPr marL="344488" lvl="3" indent="-177800"/>
            <a:r>
              <a:rPr lang="en-US" dirty="0" smtClean="0"/>
              <a:t>Wow all the risk has been shifted to the publisher since they now must give up their ad inventory and hope that the advertiser's message is compelling enough to result in "actions“.</a:t>
            </a:r>
            <a:endParaRPr lang="en-US" b="1" dirty="0" smtClean="0"/>
          </a:p>
          <a:p>
            <a:pPr marL="857250" lvl="3" indent="-171450"/>
            <a:endParaRPr lang="en-US" b="1" dirty="0" smtClean="0"/>
          </a:p>
          <a:p>
            <a:pPr marL="285750" lvl="3" indent="-227013">
              <a:buFont typeface="Wingdings" pitchFamily="2" charset="2"/>
              <a:buChar char="q"/>
            </a:pPr>
            <a:r>
              <a:rPr lang="en-US" b="1" dirty="0" smtClean="0"/>
              <a:t>CPC</a:t>
            </a:r>
          </a:p>
          <a:p>
            <a:pPr marL="344488" lvl="4" indent="-177800">
              <a:buFont typeface="Arial" pitchFamily="34" charset="0"/>
              <a:buChar char="•"/>
            </a:pPr>
            <a:r>
              <a:rPr lang="en-US" dirty="0" smtClean="0"/>
              <a:t>Sits in the middle of the online pricing spectrum. </a:t>
            </a:r>
          </a:p>
          <a:p>
            <a:pPr marL="344488" lvl="4" indent="-177800">
              <a:buFont typeface="Arial" pitchFamily="34" charset="0"/>
              <a:buChar char="•"/>
            </a:pPr>
            <a:r>
              <a:rPr lang="en-US" dirty="0" smtClean="0"/>
              <a:t>Involves risk from the advertiser's side in that they pay for every click on their </a:t>
            </a:r>
            <a:r>
              <a:rPr lang="en-US" dirty="0" err="1" smtClean="0"/>
              <a:t>ad.</a:t>
            </a:r>
            <a:r>
              <a:rPr lang="en-US" dirty="0" smtClean="0"/>
              <a:t> This forces them to make sure that the ad is relevant to what is being offered so that a click has a good chance of turning in to an action. </a:t>
            </a:r>
          </a:p>
          <a:p>
            <a:pPr marL="344488" lvl="4" indent="-177800">
              <a:buFont typeface="Arial" pitchFamily="34" charset="0"/>
              <a:buChar char="•"/>
            </a:pPr>
            <a:r>
              <a:rPr lang="en-US" dirty="0" smtClean="0"/>
              <a:t>The publisher takes on the responsibility of displaying the ad in appropriate places so that it will receive clicks. No clicks, no revenue. </a:t>
            </a:r>
          </a:p>
          <a:p>
            <a:endParaRPr lang="en-US" b="1" dirty="0"/>
          </a:p>
        </p:txBody>
      </p:sp>
      <p:sp>
        <p:nvSpPr>
          <p:cNvPr id="5" name="Rectangle 2"/>
          <p:cNvSpPr txBox="1">
            <a:spLocks noGrp="1" noChangeArrowheads="1"/>
          </p:cNvSpPr>
          <p:nvPr>
            <p:ph type="title"/>
          </p:nvPr>
        </p:nvSpPr>
        <p:spPr>
          <a:xfrm>
            <a:off x="228600" y="152400"/>
            <a:ext cx="7772400" cy="868362"/>
          </a:xfrm>
          <a:prstGeom prst="rect">
            <a:avLst/>
          </a:prstGeom>
        </p:spPr>
        <p:txBody>
          <a:bodyPr bIns="91440" anchor="b"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chemeClr val="tx2"/>
                </a:solidFill>
                <a:effectLst/>
                <a:uLnTx/>
                <a:uFillTx/>
                <a:latin typeface="+mj-lt"/>
                <a:ea typeface="+mj-ea"/>
                <a:cs typeface="+mj-cs"/>
              </a:rPr>
              <a:t>Why is MySpace so Successful?</a:t>
            </a:r>
            <a:endParaRPr kumimoji="0" lang="en-US" sz="40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914400" y="914400"/>
            <a:ext cx="7772400" cy="579438"/>
          </a:xfrm>
        </p:spPr>
        <p:txBody>
          <a:bodyPr>
            <a:normAutofit fontScale="90000"/>
          </a:bodyPr>
          <a:lstStyle/>
          <a:p>
            <a:r>
              <a:rPr lang="en-US" dirty="0"/>
              <a:t>MySpace Revenues</a:t>
            </a:r>
          </a:p>
        </p:txBody>
      </p:sp>
      <p:sp>
        <p:nvSpPr>
          <p:cNvPr id="72707" name="Rectangle 3"/>
          <p:cNvSpPr>
            <a:spLocks noChangeArrowheads="1"/>
          </p:cNvSpPr>
          <p:nvPr/>
        </p:nvSpPr>
        <p:spPr bwMode="auto">
          <a:xfrm>
            <a:off x="5715000" y="4876800"/>
            <a:ext cx="1676400" cy="1676400"/>
          </a:xfrm>
          <a:prstGeom prst="rect">
            <a:avLst/>
          </a:prstGeom>
          <a:solidFill>
            <a:schemeClr val="accent1">
              <a:alpha val="31000"/>
            </a:schemeClr>
          </a:solidFill>
          <a:ln w="9525">
            <a:solidFill>
              <a:schemeClr val="tx1"/>
            </a:solidFill>
            <a:miter lim="800000"/>
            <a:headEnd/>
            <a:tailEnd/>
          </a:ln>
          <a:effectLst/>
        </p:spPr>
        <p:txBody>
          <a:bodyPr wrap="none" anchor="ctr"/>
          <a:lstStyle/>
          <a:p>
            <a:endParaRPr lang="en-US"/>
          </a:p>
        </p:txBody>
      </p:sp>
      <p:graphicFrame>
        <p:nvGraphicFramePr>
          <p:cNvPr id="72710" name="Object 6"/>
          <p:cNvGraphicFramePr>
            <a:graphicFrameLocks noChangeAspect="1"/>
          </p:cNvGraphicFramePr>
          <p:nvPr>
            <p:ph idx="1"/>
          </p:nvPr>
        </p:nvGraphicFramePr>
        <p:xfrm>
          <a:off x="533400" y="1371600"/>
          <a:ext cx="8400473" cy="5181600"/>
        </p:xfrm>
        <a:graphic>
          <a:graphicData uri="http://schemas.openxmlformats.org/presentationml/2006/ole">
            <p:oleObj spid="_x0000_s11266" name="Visio" r:id="rId3" imgW="6624680" imgH="4616315" progId="Visio.Drawing.11">
              <p:embed/>
            </p:oleObj>
          </a:graphicData>
        </a:graphic>
      </p:graphicFrame>
      <p:sp>
        <p:nvSpPr>
          <p:cNvPr id="8" name="Rectangle 2"/>
          <p:cNvSpPr txBox="1">
            <a:spLocks noChangeArrowheads="1"/>
          </p:cNvSpPr>
          <p:nvPr/>
        </p:nvSpPr>
        <p:spPr>
          <a:xfrm>
            <a:off x="381000" y="228600"/>
            <a:ext cx="7772400" cy="792162"/>
          </a:xfrm>
          <a:prstGeom prst="rect">
            <a:avLst/>
          </a:prstGeom>
        </p:spPr>
        <p:txBody>
          <a:bodyPr bIns="91440" anchor="b"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chemeClr val="tx2"/>
                </a:solidFill>
                <a:effectLst/>
                <a:uLnTx/>
                <a:uFillTx/>
                <a:latin typeface="+mj-lt"/>
                <a:ea typeface="+mj-ea"/>
                <a:cs typeface="+mj-cs"/>
              </a:rPr>
              <a:t>Why is MySpace so Successful?</a:t>
            </a:r>
            <a:endParaRPr kumimoji="0" lang="en-US" sz="40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27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t>Stickiness</a:t>
            </a:r>
          </a:p>
        </p:txBody>
      </p:sp>
      <p:graphicFrame>
        <p:nvGraphicFramePr>
          <p:cNvPr id="12292" name="Object 4"/>
          <p:cNvGraphicFramePr>
            <a:graphicFrameLocks noChangeAspect="1"/>
          </p:cNvGraphicFramePr>
          <p:nvPr>
            <p:ph idx="1"/>
          </p:nvPr>
        </p:nvGraphicFramePr>
        <p:xfrm>
          <a:off x="685800" y="1371600"/>
          <a:ext cx="7696200" cy="4703763"/>
        </p:xfrm>
        <a:graphic>
          <a:graphicData uri="http://schemas.openxmlformats.org/presentationml/2006/ole">
            <p:oleObj spid="_x0000_s7170" name="Visio" r:id="rId3" imgW="5060899" imgH="3094736" progId="Visio.Drawing.11">
              <p:embed/>
            </p:oleObj>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685800" y="381000"/>
            <a:ext cx="7772400" cy="1143000"/>
          </a:xfrm>
        </p:spPr>
        <p:txBody>
          <a:bodyPr/>
          <a:lstStyle/>
          <a:p>
            <a:r>
              <a:rPr lang="en-US" dirty="0"/>
              <a:t>MySpace Stickiness</a:t>
            </a:r>
          </a:p>
        </p:txBody>
      </p:sp>
      <p:graphicFrame>
        <p:nvGraphicFramePr>
          <p:cNvPr id="73731" name="Object 3"/>
          <p:cNvGraphicFramePr>
            <a:graphicFrameLocks noChangeAspect="1"/>
          </p:cNvGraphicFramePr>
          <p:nvPr>
            <p:ph idx="1"/>
          </p:nvPr>
        </p:nvGraphicFramePr>
        <p:xfrm>
          <a:off x="228600" y="1371600"/>
          <a:ext cx="8915400" cy="4949012"/>
        </p:xfrm>
        <a:graphic>
          <a:graphicData uri="http://schemas.openxmlformats.org/presentationml/2006/ole">
            <p:oleObj spid="_x0000_s12290" name="Visio" r:id="rId3" imgW="6532474" imgH="4599229" progId="Visio.Drawing.11">
              <p:embed/>
            </p:oleObj>
          </a:graphicData>
        </a:graphic>
      </p:graphicFrame>
      <p:sp>
        <p:nvSpPr>
          <p:cNvPr id="73732" name="Rectangle 4"/>
          <p:cNvSpPr>
            <a:spLocks noChangeArrowheads="1"/>
          </p:cNvSpPr>
          <p:nvPr/>
        </p:nvSpPr>
        <p:spPr bwMode="auto">
          <a:xfrm>
            <a:off x="5562600" y="1295400"/>
            <a:ext cx="1981200" cy="914400"/>
          </a:xfrm>
          <a:prstGeom prst="rect">
            <a:avLst/>
          </a:prstGeom>
          <a:solidFill>
            <a:schemeClr val="accent1">
              <a:alpha val="31000"/>
            </a:schemeClr>
          </a:solidFill>
          <a:ln w="9525">
            <a:solidFill>
              <a:schemeClr val="tx1"/>
            </a:solidFill>
            <a:miter lim="800000"/>
            <a:headEnd/>
            <a:tailEnd/>
          </a:ln>
          <a:effectLst/>
        </p:spPr>
        <p:txBody>
          <a:bodyPr wrap="none" anchor="ctr"/>
          <a:lstStyle/>
          <a:p>
            <a:endParaRPr lang="en-US"/>
          </a:p>
        </p:txBody>
      </p:sp>
      <p:sp>
        <p:nvSpPr>
          <p:cNvPr id="73733" name="Rectangle 5"/>
          <p:cNvSpPr>
            <a:spLocks noChangeArrowheads="1"/>
          </p:cNvSpPr>
          <p:nvPr/>
        </p:nvSpPr>
        <p:spPr bwMode="auto">
          <a:xfrm>
            <a:off x="3810000" y="2362200"/>
            <a:ext cx="1828800" cy="2667000"/>
          </a:xfrm>
          <a:prstGeom prst="rect">
            <a:avLst/>
          </a:prstGeom>
          <a:solidFill>
            <a:schemeClr val="accent1">
              <a:alpha val="31000"/>
            </a:schemeClr>
          </a:solidFill>
          <a:ln w="9525">
            <a:solidFill>
              <a:schemeClr val="tx1"/>
            </a:solidFill>
            <a:miter lim="800000"/>
            <a:headEnd/>
            <a:tailEnd/>
          </a:ln>
          <a:effectLst/>
        </p:spPr>
        <p:txBody>
          <a:bodyPr wrap="none" anchor="ctr"/>
          <a:lstStyle/>
          <a:p>
            <a:endParaRPr lang="en-US"/>
          </a:p>
        </p:txBody>
      </p:sp>
      <p:sp>
        <p:nvSpPr>
          <p:cNvPr id="7" name="Rectangle 2"/>
          <p:cNvSpPr txBox="1">
            <a:spLocks noChangeArrowheads="1"/>
          </p:cNvSpPr>
          <p:nvPr/>
        </p:nvSpPr>
        <p:spPr>
          <a:xfrm>
            <a:off x="381000" y="0"/>
            <a:ext cx="7772400" cy="792162"/>
          </a:xfrm>
          <a:prstGeom prst="rect">
            <a:avLst/>
          </a:prstGeom>
        </p:spPr>
        <p:txBody>
          <a:bodyPr bIns="91440" anchor="b"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chemeClr val="tx2"/>
                </a:solidFill>
                <a:effectLst/>
                <a:uLnTx/>
                <a:uFillTx/>
                <a:latin typeface="+mj-lt"/>
                <a:ea typeface="+mj-ea"/>
                <a:cs typeface="+mj-cs"/>
              </a:rPr>
              <a:t>Why is MySpace so Successful?</a:t>
            </a:r>
            <a:endParaRPr kumimoji="0" lang="en-US" sz="40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37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37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2" grpId="0" animBg="1"/>
      <p:bldP spid="7373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Text Box 3"/>
          <p:cNvSpPr txBox="1">
            <a:spLocks noChangeArrowheads="1"/>
          </p:cNvSpPr>
          <p:nvPr/>
        </p:nvSpPr>
        <p:spPr bwMode="auto">
          <a:xfrm>
            <a:off x="3200400" y="2971800"/>
            <a:ext cx="2057400" cy="457200"/>
          </a:xfrm>
          <a:prstGeom prst="rect">
            <a:avLst/>
          </a:prstGeom>
          <a:noFill/>
          <a:ln w="9525">
            <a:noFill/>
            <a:miter lim="800000"/>
            <a:headEnd/>
            <a:tailEnd/>
          </a:ln>
        </p:spPr>
        <p:txBody>
          <a:bodyPr>
            <a:spAutoFit/>
          </a:bodyPr>
          <a:lstStyle/>
          <a:p>
            <a:pPr>
              <a:spcBef>
                <a:spcPct val="50000"/>
              </a:spcBef>
            </a:pPr>
            <a:endParaRPr lang="en-US" b="0"/>
          </a:p>
        </p:txBody>
      </p:sp>
      <p:pic>
        <p:nvPicPr>
          <p:cNvPr id="80902" name="Picture 6"/>
          <p:cNvPicPr>
            <a:picLocks noChangeAspect="1" noChangeArrowheads="1"/>
          </p:cNvPicPr>
          <p:nvPr/>
        </p:nvPicPr>
        <p:blipFill>
          <a:blip r:embed="rId3"/>
          <a:srcRect/>
          <a:stretch>
            <a:fillRect/>
          </a:stretch>
        </p:blipFill>
        <p:spPr bwMode="auto">
          <a:xfrm>
            <a:off x="4567238" y="3424238"/>
            <a:ext cx="9525" cy="9525"/>
          </a:xfrm>
          <a:prstGeom prst="rect">
            <a:avLst/>
          </a:prstGeom>
          <a:noFill/>
          <a:ln w="9525">
            <a:noFill/>
            <a:miter lim="800000"/>
            <a:headEnd/>
            <a:tailEnd/>
          </a:ln>
          <a:effectLst/>
        </p:spPr>
      </p:pic>
      <p:pic>
        <p:nvPicPr>
          <p:cNvPr id="80903" name="Picture 7"/>
          <p:cNvPicPr>
            <a:picLocks noChangeAspect="1" noChangeArrowheads="1"/>
          </p:cNvPicPr>
          <p:nvPr/>
        </p:nvPicPr>
        <p:blipFill>
          <a:blip r:embed="rId3"/>
          <a:srcRect/>
          <a:stretch>
            <a:fillRect/>
          </a:stretch>
        </p:blipFill>
        <p:spPr bwMode="auto">
          <a:xfrm>
            <a:off x="4567238" y="3424238"/>
            <a:ext cx="9525" cy="9525"/>
          </a:xfrm>
          <a:prstGeom prst="rect">
            <a:avLst/>
          </a:prstGeom>
          <a:noFill/>
          <a:ln w="9525">
            <a:noFill/>
            <a:miter lim="800000"/>
            <a:headEnd/>
            <a:tailEnd/>
          </a:ln>
          <a:effectLst/>
        </p:spPr>
      </p:pic>
      <p:pic>
        <p:nvPicPr>
          <p:cNvPr id="80904" name="Picture 8"/>
          <p:cNvPicPr>
            <a:picLocks noChangeAspect="1" noChangeArrowheads="1"/>
          </p:cNvPicPr>
          <p:nvPr/>
        </p:nvPicPr>
        <p:blipFill>
          <a:blip r:embed="rId3"/>
          <a:srcRect/>
          <a:stretch>
            <a:fillRect/>
          </a:stretch>
        </p:blipFill>
        <p:spPr bwMode="auto">
          <a:xfrm>
            <a:off x="4567238" y="3424238"/>
            <a:ext cx="9525" cy="9525"/>
          </a:xfrm>
          <a:prstGeom prst="rect">
            <a:avLst/>
          </a:prstGeom>
          <a:noFill/>
          <a:ln w="9525">
            <a:noFill/>
            <a:miter lim="800000"/>
            <a:headEnd/>
            <a:tailEnd/>
          </a:ln>
          <a:effectLst/>
        </p:spPr>
      </p:pic>
      <p:pic>
        <p:nvPicPr>
          <p:cNvPr id="80905" name="Picture 9"/>
          <p:cNvPicPr>
            <a:picLocks noChangeAspect="1" noChangeArrowheads="1"/>
          </p:cNvPicPr>
          <p:nvPr/>
        </p:nvPicPr>
        <p:blipFill>
          <a:blip r:embed="rId3"/>
          <a:srcRect/>
          <a:stretch>
            <a:fillRect/>
          </a:stretch>
        </p:blipFill>
        <p:spPr bwMode="auto">
          <a:xfrm>
            <a:off x="4567238" y="3424238"/>
            <a:ext cx="9525" cy="9525"/>
          </a:xfrm>
          <a:prstGeom prst="rect">
            <a:avLst/>
          </a:prstGeom>
          <a:noFill/>
          <a:ln w="9525">
            <a:noFill/>
            <a:miter lim="800000"/>
            <a:headEnd/>
            <a:tailEnd/>
          </a:ln>
          <a:effectLst/>
        </p:spPr>
      </p:pic>
      <p:pic>
        <p:nvPicPr>
          <p:cNvPr id="80906" name="Picture 10"/>
          <p:cNvPicPr>
            <a:picLocks noChangeAspect="1" noChangeArrowheads="1"/>
          </p:cNvPicPr>
          <p:nvPr/>
        </p:nvPicPr>
        <p:blipFill>
          <a:blip r:embed="rId3"/>
          <a:srcRect/>
          <a:stretch>
            <a:fillRect/>
          </a:stretch>
        </p:blipFill>
        <p:spPr bwMode="auto">
          <a:xfrm>
            <a:off x="4567238" y="3424238"/>
            <a:ext cx="9525" cy="9525"/>
          </a:xfrm>
          <a:prstGeom prst="rect">
            <a:avLst/>
          </a:prstGeom>
          <a:noFill/>
          <a:ln w="9525">
            <a:noFill/>
            <a:miter lim="800000"/>
            <a:headEnd/>
            <a:tailEnd/>
          </a:ln>
          <a:effectLst/>
        </p:spPr>
      </p:pic>
      <p:pic>
        <p:nvPicPr>
          <p:cNvPr id="80907" name="Picture 11"/>
          <p:cNvPicPr>
            <a:picLocks noChangeAspect="1" noChangeArrowheads="1"/>
          </p:cNvPicPr>
          <p:nvPr/>
        </p:nvPicPr>
        <p:blipFill>
          <a:blip r:embed="rId3"/>
          <a:srcRect/>
          <a:stretch>
            <a:fillRect/>
          </a:stretch>
        </p:blipFill>
        <p:spPr bwMode="auto">
          <a:xfrm>
            <a:off x="4567238" y="3424238"/>
            <a:ext cx="9525" cy="9525"/>
          </a:xfrm>
          <a:prstGeom prst="rect">
            <a:avLst/>
          </a:prstGeom>
          <a:noFill/>
          <a:ln w="9525">
            <a:noFill/>
            <a:miter lim="800000"/>
            <a:headEnd/>
            <a:tailEnd/>
          </a:ln>
          <a:effectLst/>
        </p:spPr>
      </p:pic>
      <p:pic>
        <p:nvPicPr>
          <p:cNvPr id="80909" name="Picture 13"/>
          <p:cNvPicPr>
            <a:picLocks noChangeAspect="1" noChangeArrowheads="1"/>
          </p:cNvPicPr>
          <p:nvPr/>
        </p:nvPicPr>
        <p:blipFill>
          <a:blip r:embed="rId3"/>
          <a:srcRect/>
          <a:stretch>
            <a:fillRect/>
          </a:stretch>
        </p:blipFill>
        <p:spPr bwMode="auto">
          <a:xfrm>
            <a:off x="4567238" y="3424238"/>
            <a:ext cx="9525" cy="9525"/>
          </a:xfrm>
          <a:prstGeom prst="rect">
            <a:avLst/>
          </a:prstGeom>
          <a:noFill/>
          <a:ln w="9525">
            <a:noFill/>
            <a:miter lim="800000"/>
            <a:headEnd/>
            <a:tailEnd/>
          </a:ln>
          <a:effectLst/>
        </p:spPr>
      </p:pic>
      <p:pic>
        <p:nvPicPr>
          <p:cNvPr id="80910" name="Picture 14"/>
          <p:cNvPicPr>
            <a:picLocks noChangeAspect="1" noChangeArrowheads="1"/>
          </p:cNvPicPr>
          <p:nvPr/>
        </p:nvPicPr>
        <p:blipFill>
          <a:blip r:embed="rId3"/>
          <a:srcRect/>
          <a:stretch>
            <a:fillRect/>
          </a:stretch>
        </p:blipFill>
        <p:spPr bwMode="auto">
          <a:xfrm>
            <a:off x="4567238" y="3424238"/>
            <a:ext cx="9525" cy="9525"/>
          </a:xfrm>
          <a:prstGeom prst="rect">
            <a:avLst/>
          </a:prstGeom>
          <a:noFill/>
          <a:ln w="9525">
            <a:noFill/>
            <a:miter lim="800000"/>
            <a:headEnd/>
            <a:tailEnd/>
          </a:ln>
          <a:effectLst/>
        </p:spPr>
      </p:pic>
      <p:pic>
        <p:nvPicPr>
          <p:cNvPr id="80911" name="Picture 15"/>
          <p:cNvPicPr>
            <a:picLocks noChangeAspect="1" noChangeArrowheads="1"/>
          </p:cNvPicPr>
          <p:nvPr/>
        </p:nvPicPr>
        <p:blipFill>
          <a:blip r:embed="rId3"/>
          <a:srcRect/>
          <a:stretch>
            <a:fillRect/>
          </a:stretch>
        </p:blipFill>
        <p:spPr bwMode="auto">
          <a:xfrm>
            <a:off x="4567238" y="3424238"/>
            <a:ext cx="9525" cy="9525"/>
          </a:xfrm>
          <a:prstGeom prst="rect">
            <a:avLst/>
          </a:prstGeom>
          <a:noFill/>
          <a:ln w="9525">
            <a:noFill/>
            <a:miter lim="800000"/>
            <a:headEnd/>
            <a:tailEnd/>
          </a:ln>
          <a:effectLst/>
        </p:spPr>
      </p:pic>
      <p:pic>
        <p:nvPicPr>
          <p:cNvPr id="80912" name="Picture 16" descr="boxer2"/>
          <p:cNvPicPr>
            <a:picLocks noChangeAspect="1" noChangeArrowheads="1"/>
          </p:cNvPicPr>
          <p:nvPr/>
        </p:nvPicPr>
        <p:blipFill>
          <a:blip r:embed="rId4"/>
          <a:srcRect/>
          <a:stretch>
            <a:fillRect/>
          </a:stretch>
        </p:blipFill>
        <p:spPr bwMode="auto">
          <a:xfrm>
            <a:off x="4567238" y="3424238"/>
            <a:ext cx="9525" cy="9525"/>
          </a:xfrm>
          <a:prstGeom prst="rect">
            <a:avLst/>
          </a:prstGeom>
          <a:noFill/>
        </p:spPr>
      </p:pic>
      <p:pic>
        <p:nvPicPr>
          <p:cNvPr id="80915" name="Picture 19"/>
          <p:cNvPicPr>
            <a:picLocks noChangeAspect="1" noChangeArrowheads="1"/>
          </p:cNvPicPr>
          <p:nvPr/>
        </p:nvPicPr>
        <p:blipFill>
          <a:blip r:embed="rId3"/>
          <a:srcRect/>
          <a:stretch>
            <a:fillRect/>
          </a:stretch>
        </p:blipFill>
        <p:spPr bwMode="auto">
          <a:xfrm>
            <a:off x="4567238" y="3424238"/>
            <a:ext cx="9525" cy="9525"/>
          </a:xfrm>
          <a:prstGeom prst="rect">
            <a:avLst/>
          </a:prstGeom>
          <a:noFill/>
          <a:ln w="9525">
            <a:noFill/>
            <a:miter lim="800000"/>
            <a:headEnd/>
            <a:tailEnd/>
          </a:ln>
          <a:effectLst/>
        </p:spPr>
      </p:pic>
      <p:pic>
        <p:nvPicPr>
          <p:cNvPr id="80916" name="Picture 20" descr="boxer3"/>
          <p:cNvPicPr>
            <a:picLocks noChangeAspect="1" noChangeArrowheads="1"/>
          </p:cNvPicPr>
          <p:nvPr/>
        </p:nvPicPr>
        <p:blipFill>
          <a:blip r:embed="rId4"/>
          <a:srcRect/>
          <a:stretch>
            <a:fillRect/>
          </a:stretch>
        </p:blipFill>
        <p:spPr bwMode="auto">
          <a:xfrm>
            <a:off x="4567238" y="3424238"/>
            <a:ext cx="9525" cy="9525"/>
          </a:xfrm>
          <a:prstGeom prst="rect">
            <a:avLst/>
          </a:prstGeom>
          <a:noFill/>
        </p:spPr>
      </p:pic>
      <p:pic>
        <p:nvPicPr>
          <p:cNvPr id="80919" name="Picture 23"/>
          <p:cNvPicPr>
            <a:picLocks noChangeAspect="1" noChangeArrowheads="1"/>
          </p:cNvPicPr>
          <p:nvPr/>
        </p:nvPicPr>
        <p:blipFill>
          <a:blip r:embed="rId3"/>
          <a:srcRect/>
          <a:stretch>
            <a:fillRect/>
          </a:stretch>
        </p:blipFill>
        <p:spPr bwMode="auto">
          <a:xfrm>
            <a:off x="4567238" y="3424238"/>
            <a:ext cx="9525" cy="9525"/>
          </a:xfrm>
          <a:prstGeom prst="rect">
            <a:avLst/>
          </a:prstGeom>
          <a:noFill/>
          <a:ln w="9525">
            <a:noFill/>
            <a:miter lim="800000"/>
            <a:headEnd/>
            <a:tailEnd/>
          </a:ln>
          <a:effectLst/>
        </p:spPr>
      </p:pic>
      <p:pic>
        <p:nvPicPr>
          <p:cNvPr id="80920" name="Picture 24"/>
          <p:cNvPicPr>
            <a:picLocks noChangeAspect="1" noChangeArrowheads="1"/>
          </p:cNvPicPr>
          <p:nvPr/>
        </p:nvPicPr>
        <p:blipFill>
          <a:blip r:embed="rId3"/>
          <a:srcRect/>
          <a:stretch>
            <a:fillRect/>
          </a:stretch>
        </p:blipFill>
        <p:spPr bwMode="auto">
          <a:xfrm>
            <a:off x="4567238" y="3424238"/>
            <a:ext cx="9525" cy="9525"/>
          </a:xfrm>
          <a:prstGeom prst="rect">
            <a:avLst/>
          </a:prstGeom>
          <a:noFill/>
          <a:ln w="9525">
            <a:noFill/>
            <a:miter lim="800000"/>
            <a:headEnd/>
            <a:tailEnd/>
          </a:ln>
          <a:effectLst/>
        </p:spPr>
      </p:pic>
      <p:pic>
        <p:nvPicPr>
          <p:cNvPr id="80922" name="Picture 26"/>
          <p:cNvPicPr>
            <a:picLocks noChangeAspect="1" noChangeArrowheads="1"/>
          </p:cNvPicPr>
          <p:nvPr/>
        </p:nvPicPr>
        <p:blipFill>
          <a:blip r:embed="rId3"/>
          <a:srcRect/>
          <a:stretch>
            <a:fillRect/>
          </a:stretch>
        </p:blipFill>
        <p:spPr bwMode="auto">
          <a:xfrm>
            <a:off x="4567238" y="3424238"/>
            <a:ext cx="9525" cy="9525"/>
          </a:xfrm>
          <a:prstGeom prst="rect">
            <a:avLst/>
          </a:prstGeom>
          <a:noFill/>
          <a:ln w="9525">
            <a:noFill/>
            <a:miter lim="800000"/>
            <a:headEnd/>
            <a:tailEnd/>
          </a:ln>
          <a:effectLst/>
        </p:spPr>
      </p:pic>
      <p:pic>
        <p:nvPicPr>
          <p:cNvPr id="80923" name="Picture 27"/>
          <p:cNvPicPr>
            <a:picLocks noChangeAspect="1" noChangeArrowheads="1"/>
          </p:cNvPicPr>
          <p:nvPr/>
        </p:nvPicPr>
        <p:blipFill>
          <a:blip r:embed="rId3"/>
          <a:srcRect/>
          <a:stretch>
            <a:fillRect/>
          </a:stretch>
        </p:blipFill>
        <p:spPr bwMode="auto">
          <a:xfrm>
            <a:off x="4567238" y="3424238"/>
            <a:ext cx="9525" cy="9525"/>
          </a:xfrm>
          <a:prstGeom prst="rect">
            <a:avLst/>
          </a:prstGeom>
          <a:noFill/>
          <a:ln w="9525">
            <a:noFill/>
            <a:miter lim="800000"/>
            <a:headEnd/>
            <a:tailEnd/>
          </a:ln>
          <a:effectLst/>
        </p:spPr>
      </p:pic>
      <p:sp>
        <p:nvSpPr>
          <p:cNvPr id="80926" name="Text Box 30"/>
          <p:cNvSpPr txBox="1">
            <a:spLocks noChangeArrowheads="1"/>
          </p:cNvSpPr>
          <p:nvPr/>
        </p:nvSpPr>
        <p:spPr bwMode="auto">
          <a:xfrm>
            <a:off x="3733800" y="3276600"/>
            <a:ext cx="2057400" cy="1015663"/>
          </a:xfrm>
          <a:prstGeom prst="rect">
            <a:avLst/>
          </a:prstGeom>
          <a:noFill/>
          <a:ln w="9525">
            <a:noFill/>
            <a:miter lim="800000"/>
            <a:headEnd/>
            <a:tailEnd/>
          </a:ln>
          <a:effectLst/>
        </p:spPr>
        <p:txBody>
          <a:bodyPr wrap="square">
            <a:spAutoFit/>
          </a:bodyPr>
          <a:lstStyle/>
          <a:p>
            <a:pPr algn="ctr">
              <a:spcBef>
                <a:spcPct val="50000"/>
              </a:spcBef>
            </a:pPr>
            <a:r>
              <a:rPr lang="en-US" sz="6000" b="0" dirty="0">
                <a:solidFill>
                  <a:srgbClr val="FF0000"/>
                </a:solidFill>
                <a:effectLst>
                  <a:outerShdw blurRad="38100" dist="38100" dir="2700000" algn="tl">
                    <a:srgbClr val="C0C0C0"/>
                  </a:outerShdw>
                </a:effectLst>
                <a:latin typeface="Arial Narrow" pitchFamily="34" charset="0"/>
              </a:rPr>
              <a:t>VS</a:t>
            </a:r>
            <a:endParaRPr lang="en-US" sz="6000" b="0" i="1" dirty="0">
              <a:solidFill>
                <a:srgbClr val="FF0000"/>
              </a:solidFill>
              <a:effectLst>
                <a:outerShdw blurRad="38100" dist="38100" dir="2700000" algn="tl">
                  <a:srgbClr val="C0C0C0"/>
                </a:outerShdw>
              </a:effectLst>
              <a:latin typeface="Arial Narrow" pitchFamily="34" charset="0"/>
            </a:endParaRPr>
          </a:p>
        </p:txBody>
      </p:sp>
      <p:pic>
        <p:nvPicPr>
          <p:cNvPr id="80927" name="Picture 31"/>
          <p:cNvPicPr>
            <a:picLocks noChangeAspect="1" noChangeArrowheads="1"/>
          </p:cNvPicPr>
          <p:nvPr/>
        </p:nvPicPr>
        <p:blipFill>
          <a:blip r:embed="rId5" cstate="print">
            <a:lum bright="6000"/>
          </a:blip>
          <a:srcRect/>
          <a:stretch>
            <a:fillRect/>
          </a:stretch>
        </p:blipFill>
        <p:spPr bwMode="auto">
          <a:xfrm>
            <a:off x="1828800" y="1905000"/>
            <a:ext cx="3471130" cy="838200"/>
          </a:xfrm>
          <a:prstGeom prst="rect">
            <a:avLst/>
          </a:prstGeom>
          <a:noFill/>
          <a:ln w="9525">
            <a:noFill/>
            <a:miter lim="800000"/>
            <a:headEnd/>
            <a:tailEnd/>
          </a:ln>
          <a:effectLst/>
        </p:spPr>
      </p:pic>
      <p:pic>
        <p:nvPicPr>
          <p:cNvPr id="80928" name="Picture 32"/>
          <p:cNvPicPr>
            <a:picLocks noChangeAspect="1" noChangeArrowheads="1"/>
          </p:cNvPicPr>
          <p:nvPr/>
        </p:nvPicPr>
        <p:blipFill>
          <a:blip r:embed="rId6" cstate="print">
            <a:lum bright="18000" contrast="-18000"/>
          </a:blip>
          <a:srcRect b="20000"/>
          <a:stretch>
            <a:fillRect/>
          </a:stretch>
        </p:blipFill>
        <p:spPr bwMode="auto">
          <a:xfrm>
            <a:off x="2590799" y="4572000"/>
            <a:ext cx="4431323" cy="1143000"/>
          </a:xfrm>
          <a:prstGeom prst="rect">
            <a:avLst/>
          </a:prstGeom>
          <a:noFill/>
          <a:ln w="9525">
            <a:noFill/>
            <a:miter lim="800000"/>
            <a:headEnd/>
            <a:tailEnd/>
          </a:ln>
          <a:effectLst/>
        </p:spPr>
      </p:pic>
      <p:sp>
        <p:nvSpPr>
          <p:cNvPr id="24" name="Title 23"/>
          <p:cNvSpPr>
            <a:spLocks noGrp="1"/>
          </p:cNvSpPr>
          <p:nvPr>
            <p:ph type="title"/>
          </p:nvPr>
        </p:nvSpPr>
        <p:spPr>
          <a:xfrm>
            <a:off x="914400" y="274638"/>
            <a:ext cx="7772400" cy="868362"/>
          </a:xfrm>
        </p:spPr>
        <p:txBody>
          <a:bodyPr/>
          <a:lstStyle/>
          <a:p>
            <a:r>
              <a:rPr lang="en-US" dirty="0" smtClean="0"/>
              <a:t>MySpace Vs. </a:t>
            </a:r>
            <a:r>
              <a:rPr lang="en-US" dirty="0" err="1" smtClean="0"/>
              <a:t>Facebook</a:t>
            </a:r>
            <a:endParaRPr lang="en-US" dirty="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46" name="Picture 14"/>
          <p:cNvPicPr>
            <a:picLocks noChangeAspect="1" noChangeArrowheads="1"/>
          </p:cNvPicPr>
          <p:nvPr/>
        </p:nvPicPr>
        <p:blipFill>
          <a:blip r:embed="rId3" cstate="print"/>
          <a:srcRect b="25554"/>
          <a:stretch>
            <a:fillRect/>
          </a:stretch>
        </p:blipFill>
        <p:spPr bwMode="auto">
          <a:xfrm>
            <a:off x="1143000" y="1371600"/>
            <a:ext cx="6400800" cy="1493838"/>
          </a:xfrm>
          <a:prstGeom prst="rect">
            <a:avLst/>
          </a:prstGeom>
          <a:noFill/>
          <a:ln w="9525">
            <a:noFill/>
            <a:miter lim="800000"/>
            <a:headEnd/>
            <a:tailEnd/>
          </a:ln>
          <a:effectLst/>
        </p:spPr>
      </p:pic>
      <p:sp>
        <p:nvSpPr>
          <p:cNvPr id="44035" name="Rectangle 3"/>
          <p:cNvSpPr>
            <a:spLocks noGrp="1" noChangeArrowheads="1"/>
          </p:cNvSpPr>
          <p:nvPr>
            <p:ph type="body" idx="1"/>
          </p:nvPr>
        </p:nvSpPr>
        <p:spPr>
          <a:xfrm>
            <a:off x="457200" y="3429000"/>
            <a:ext cx="3505200" cy="2667000"/>
          </a:xfrm>
        </p:spPr>
        <p:txBody>
          <a:bodyPr>
            <a:normAutofit/>
          </a:bodyPr>
          <a:lstStyle/>
          <a:p>
            <a:pPr>
              <a:lnSpc>
                <a:spcPct val="80000"/>
              </a:lnSpc>
            </a:pPr>
            <a:r>
              <a:rPr lang="en-US" sz="2400" dirty="0"/>
              <a:t>Launched in 2004</a:t>
            </a:r>
          </a:p>
          <a:p>
            <a:pPr>
              <a:lnSpc>
                <a:spcPct val="80000"/>
              </a:lnSpc>
            </a:pPr>
            <a:r>
              <a:rPr lang="en-US" sz="2400" dirty="0"/>
              <a:t>20,284,357 members</a:t>
            </a:r>
          </a:p>
          <a:p>
            <a:pPr>
              <a:lnSpc>
                <a:spcPct val="80000"/>
              </a:lnSpc>
            </a:pPr>
            <a:r>
              <a:rPr lang="en-US" sz="2400" dirty="0"/>
              <a:t>15,000 new members a day</a:t>
            </a:r>
          </a:p>
          <a:p>
            <a:pPr>
              <a:lnSpc>
                <a:spcPct val="80000"/>
              </a:lnSpc>
            </a:pPr>
            <a:r>
              <a:rPr lang="en-US" sz="2400" dirty="0"/>
              <a:t>Up 14.8% in the past month, 88.3% in </a:t>
            </a:r>
            <a:r>
              <a:rPr lang="en-US" sz="2400" dirty="0" smtClean="0"/>
              <a:t>2008</a:t>
            </a:r>
            <a:endParaRPr lang="en-US" sz="2400" dirty="0"/>
          </a:p>
          <a:p>
            <a:pPr>
              <a:lnSpc>
                <a:spcPct val="80000"/>
              </a:lnSpc>
            </a:pPr>
            <a:endParaRPr lang="en-US" sz="2400" dirty="0"/>
          </a:p>
          <a:p>
            <a:pPr>
              <a:lnSpc>
                <a:spcPct val="80000"/>
              </a:lnSpc>
              <a:buFontTx/>
              <a:buNone/>
            </a:pPr>
            <a:endParaRPr lang="en-US" sz="1800" dirty="0"/>
          </a:p>
          <a:p>
            <a:pPr>
              <a:lnSpc>
                <a:spcPct val="80000"/>
              </a:lnSpc>
            </a:pPr>
            <a:endParaRPr lang="en-US" sz="2400" dirty="0"/>
          </a:p>
        </p:txBody>
      </p:sp>
      <p:sp>
        <p:nvSpPr>
          <p:cNvPr id="44044" name="Text Box 12"/>
          <p:cNvSpPr txBox="1">
            <a:spLocks noChangeArrowheads="1"/>
          </p:cNvSpPr>
          <p:nvPr/>
        </p:nvSpPr>
        <p:spPr bwMode="auto">
          <a:xfrm>
            <a:off x="3276600" y="838200"/>
            <a:ext cx="1600200" cy="641350"/>
          </a:xfrm>
          <a:prstGeom prst="rect">
            <a:avLst/>
          </a:prstGeom>
          <a:noFill/>
          <a:ln w="9525">
            <a:noFill/>
            <a:miter lim="800000"/>
            <a:headEnd/>
            <a:tailEnd/>
          </a:ln>
          <a:effectLst/>
        </p:spPr>
        <p:txBody>
          <a:bodyPr wrap="square">
            <a:spAutoFit/>
          </a:bodyPr>
          <a:lstStyle/>
          <a:p>
            <a:pPr>
              <a:spcBef>
                <a:spcPct val="50000"/>
              </a:spcBef>
            </a:pPr>
            <a:r>
              <a:rPr lang="en-US" sz="3600" b="0" dirty="0">
                <a:latin typeface="Arial Narrow" pitchFamily="34" charset="0"/>
              </a:rPr>
              <a:t>USERS</a:t>
            </a:r>
            <a:endParaRPr lang="en-US" sz="3600" b="0" dirty="0">
              <a:solidFill>
                <a:schemeClr val="bg1"/>
              </a:solidFill>
              <a:latin typeface="Arial Narrow" pitchFamily="34" charset="0"/>
            </a:endParaRPr>
          </a:p>
        </p:txBody>
      </p:sp>
      <p:sp>
        <p:nvSpPr>
          <p:cNvPr id="44045" name="Rectangle 13"/>
          <p:cNvSpPr>
            <a:spLocks noChangeArrowheads="1"/>
          </p:cNvSpPr>
          <p:nvPr/>
        </p:nvSpPr>
        <p:spPr bwMode="auto">
          <a:xfrm>
            <a:off x="5029200" y="3352800"/>
            <a:ext cx="3200400" cy="2667000"/>
          </a:xfrm>
          <a:prstGeom prst="rect">
            <a:avLst/>
          </a:prstGeom>
          <a:noFill/>
          <a:ln w="9525">
            <a:noFill/>
            <a:miter lim="800000"/>
            <a:headEnd/>
            <a:tailEnd/>
          </a:ln>
        </p:spPr>
        <p:txBody>
          <a:bodyPr/>
          <a:lstStyle/>
          <a:p>
            <a:pPr marL="342900" indent="-342900" eaLnBrk="1" hangingPunct="1">
              <a:spcBef>
                <a:spcPct val="20000"/>
              </a:spcBef>
              <a:buFontTx/>
              <a:buChar char="•"/>
            </a:pPr>
            <a:r>
              <a:rPr lang="en-US" sz="1800" b="0" dirty="0">
                <a:latin typeface="Verdana" pitchFamily="34" charset="0"/>
              </a:rPr>
              <a:t>Launched in 2004</a:t>
            </a:r>
          </a:p>
          <a:p>
            <a:pPr marL="342900" indent="-342900" eaLnBrk="1" hangingPunct="1">
              <a:spcBef>
                <a:spcPct val="20000"/>
              </a:spcBef>
              <a:buFontTx/>
              <a:buChar char="•"/>
            </a:pPr>
            <a:r>
              <a:rPr lang="en-US" sz="1800" b="0" dirty="0">
                <a:latin typeface="Verdana" pitchFamily="34" charset="0"/>
              </a:rPr>
              <a:t>167 million registered members</a:t>
            </a:r>
          </a:p>
          <a:p>
            <a:pPr marL="342900" indent="-342900" eaLnBrk="1" hangingPunct="1">
              <a:spcBef>
                <a:spcPct val="20000"/>
              </a:spcBef>
              <a:buFontTx/>
              <a:buChar char="•"/>
            </a:pPr>
            <a:r>
              <a:rPr lang="en-US" sz="1800" b="0" dirty="0">
                <a:latin typeface="Verdana" pitchFamily="34" charset="0"/>
              </a:rPr>
              <a:t>208,000 new members a day</a:t>
            </a:r>
          </a:p>
          <a:p>
            <a:pPr marL="342900" indent="-342900" eaLnBrk="1" hangingPunct="1">
              <a:spcBef>
                <a:spcPct val="20000"/>
              </a:spcBef>
              <a:buFontTx/>
              <a:buChar char="•"/>
            </a:pPr>
            <a:r>
              <a:rPr lang="en-US" sz="1800" b="0" dirty="0">
                <a:latin typeface="Verdana" pitchFamily="34" charset="0"/>
              </a:rPr>
              <a:t>57% of Social Networking Market Share</a:t>
            </a:r>
          </a:p>
          <a:p>
            <a:pPr marL="342900" indent="-342900" eaLnBrk="1" hangingPunct="1">
              <a:spcBef>
                <a:spcPct val="20000"/>
              </a:spcBef>
              <a:buFontTx/>
              <a:buChar char="•"/>
            </a:pPr>
            <a:r>
              <a:rPr lang="en-US" sz="1800" b="0" dirty="0">
                <a:latin typeface="Verdana" pitchFamily="34" charset="0"/>
              </a:rPr>
              <a:t>“86.5% of members are 18+”</a:t>
            </a:r>
          </a:p>
          <a:p>
            <a:pPr marL="342900" indent="-342900" eaLnBrk="1" hangingPunct="1">
              <a:spcBef>
                <a:spcPct val="20000"/>
              </a:spcBef>
              <a:buFontTx/>
              <a:buChar char="•"/>
            </a:pPr>
            <a:endParaRPr lang="en-US" sz="1800" b="0" dirty="0">
              <a:latin typeface="Verdana" pitchFamily="34" charset="0"/>
            </a:endParaRPr>
          </a:p>
          <a:p>
            <a:pPr marL="342900" indent="-342900" eaLnBrk="1" hangingPunct="1">
              <a:spcBef>
                <a:spcPct val="20000"/>
              </a:spcBef>
            </a:pPr>
            <a:endParaRPr lang="en-US" b="0" dirty="0">
              <a:latin typeface="Verdana" pitchFamily="34" charset="0"/>
            </a:endParaRPr>
          </a:p>
          <a:p>
            <a:pPr marL="342900" indent="-342900" eaLnBrk="1" hangingPunct="1">
              <a:spcBef>
                <a:spcPct val="20000"/>
              </a:spcBef>
              <a:buFontTx/>
              <a:buChar char="•"/>
            </a:pPr>
            <a:endParaRPr lang="en-US" sz="3200" b="0" dirty="0">
              <a:latin typeface="Verdana" pitchFamily="34" charset="0"/>
            </a:endParaRPr>
          </a:p>
        </p:txBody>
      </p:sp>
      <p:sp>
        <p:nvSpPr>
          <p:cNvPr id="7" name="Title 23"/>
          <p:cNvSpPr>
            <a:spLocks noGrp="1"/>
          </p:cNvSpPr>
          <p:nvPr>
            <p:ph type="title"/>
          </p:nvPr>
        </p:nvSpPr>
        <p:spPr>
          <a:xfrm>
            <a:off x="914400" y="152400"/>
            <a:ext cx="7772400" cy="868362"/>
          </a:xfrm>
        </p:spPr>
        <p:txBody>
          <a:bodyPr/>
          <a:lstStyle/>
          <a:p>
            <a:r>
              <a:rPr lang="en-US" dirty="0" smtClean="0"/>
              <a:t>MySpace Vs. </a:t>
            </a:r>
            <a:r>
              <a:rPr lang="en-US" dirty="0" err="1" smtClean="0"/>
              <a:t>Facebook</a:t>
            </a:r>
            <a:endParaRPr lang="en-US" dirty="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type="body" idx="1"/>
          </p:nvPr>
        </p:nvSpPr>
        <p:spPr/>
        <p:txBody>
          <a:bodyPr/>
          <a:lstStyle/>
          <a:p>
            <a:pPr>
              <a:buFontTx/>
              <a:buNone/>
            </a:pPr>
            <a:endParaRPr lang="en-US"/>
          </a:p>
          <a:p>
            <a:pPr lvl="1"/>
            <a:endParaRPr lang="en-US"/>
          </a:p>
          <a:p>
            <a:endParaRPr lang="en-US"/>
          </a:p>
        </p:txBody>
      </p:sp>
      <p:pic>
        <p:nvPicPr>
          <p:cNvPr id="41991" name="Picture 7"/>
          <p:cNvPicPr>
            <a:picLocks noChangeAspect="1" noChangeArrowheads="1"/>
          </p:cNvPicPr>
          <p:nvPr/>
        </p:nvPicPr>
        <p:blipFill>
          <a:blip r:embed="rId3" cstate="print"/>
          <a:srcRect/>
          <a:stretch>
            <a:fillRect/>
          </a:stretch>
        </p:blipFill>
        <p:spPr bwMode="auto">
          <a:xfrm>
            <a:off x="669111" y="2362200"/>
            <a:ext cx="7582231" cy="3657600"/>
          </a:xfrm>
          <a:prstGeom prst="rect">
            <a:avLst/>
          </a:prstGeom>
          <a:noFill/>
          <a:ln w="9525">
            <a:noFill/>
            <a:miter lim="800000"/>
            <a:headEnd/>
            <a:tailEnd/>
          </a:ln>
          <a:effectLst/>
        </p:spPr>
      </p:pic>
      <p:pic>
        <p:nvPicPr>
          <p:cNvPr id="41992" name="Picture 8"/>
          <p:cNvPicPr>
            <a:picLocks noChangeAspect="1" noChangeArrowheads="1"/>
          </p:cNvPicPr>
          <p:nvPr/>
        </p:nvPicPr>
        <p:blipFill>
          <a:blip r:embed="rId4" cstate="print"/>
          <a:srcRect b="25554"/>
          <a:stretch>
            <a:fillRect/>
          </a:stretch>
        </p:blipFill>
        <p:spPr bwMode="auto">
          <a:xfrm>
            <a:off x="1066800" y="838200"/>
            <a:ext cx="6858000" cy="1600200"/>
          </a:xfrm>
          <a:prstGeom prst="rect">
            <a:avLst/>
          </a:prstGeom>
          <a:noFill/>
          <a:ln w="9525">
            <a:noFill/>
            <a:miter lim="800000"/>
            <a:headEnd/>
            <a:tailEnd/>
          </a:ln>
          <a:effectLst/>
        </p:spPr>
      </p:pic>
      <p:sp>
        <p:nvSpPr>
          <p:cNvPr id="7" name="Title 23"/>
          <p:cNvSpPr>
            <a:spLocks noGrp="1"/>
          </p:cNvSpPr>
          <p:nvPr>
            <p:ph type="title"/>
          </p:nvPr>
        </p:nvSpPr>
        <p:spPr>
          <a:xfrm>
            <a:off x="914400" y="152400"/>
            <a:ext cx="7772400" cy="868362"/>
          </a:xfrm>
        </p:spPr>
        <p:txBody>
          <a:bodyPr/>
          <a:lstStyle/>
          <a:p>
            <a:r>
              <a:rPr lang="en-US" dirty="0" smtClean="0"/>
              <a:t>MySpace Vs. </a:t>
            </a:r>
            <a:r>
              <a:rPr lang="en-US" dirty="0" err="1" smtClean="0"/>
              <a:t>Facebook</a:t>
            </a:r>
            <a:endParaRPr lang="en-US" dirty="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31" name="Rectangle 15"/>
          <p:cNvSpPr>
            <a:spLocks noChangeArrowheads="1"/>
          </p:cNvSpPr>
          <p:nvPr/>
        </p:nvSpPr>
        <p:spPr bwMode="auto">
          <a:xfrm>
            <a:off x="609600" y="2133600"/>
            <a:ext cx="6781800" cy="4495800"/>
          </a:xfrm>
          <a:prstGeom prst="rect">
            <a:avLst/>
          </a:prstGeom>
          <a:solidFill>
            <a:schemeClr val="bg1"/>
          </a:solidFill>
          <a:ln w="12700">
            <a:solidFill>
              <a:schemeClr val="tx1"/>
            </a:solidFill>
            <a:miter lim="800000"/>
            <a:headEnd/>
            <a:tailEnd/>
          </a:ln>
          <a:effectLst/>
        </p:spPr>
        <p:txBody>
          <a:bodyPr wrap="none" anchor="ctr"/>
          <a:lstStyle/>
          <a:p>
            <a:endParaRPr lang="en-US"/>
          </a:p>
        </p:txBody>
      </p:sp>
      <p:sp>
        <p:nvSpPr>
          <p:cNvPr id="60421" name="Rectangle 5"/>
          <p:cNvSpPr>
            <a:spLocks noChangeArrowheads="1"/>
          </p:cNvSpPr>
          <p:nvPr/>
        </p:nvSpPr>
        <p:spPr bwMode="auto">
          <a:xfrm>
            <a:off x="685800" y="990600"/>
            <a:ext cx="7924800" cy="1143000"/>
          </a:xfrm>
          <a:prstGeom prst="rect">
            <a:avLst/>
          </a:prstGeom>
          <a:noFill/>
          <a:ln w="9525">
            <a:noFill/>
            <a:miter lim="800000"/>
            <a:headEnd/>
            <a:tailEnd/>
          </a:ln>
        </p:spPr>
        <p:txBody>
          <a:bodyPr anchor="b"/>
          <a:lstStyle/>
          <a:p>
            <a:r>
              <a:rPr lang="en-US" sz="3000" dirty="0">
                <a:solidFill>
                  <a:srgbClr val="3C3C30"/>
                </a:solidFill>
                <a:latin typeface="Helvetica" pitchFamily="-112" charset="0"/>
              </a:rPr>
              <a:t>Visitor Traffic to Major SN Sites </a:t>
            </a:r>
            <a:br>
              <a:rPr lang="en-US" sz="3000" dirty="0">
                <a:solidFill>
                  <a:srgbClr val="3C3C30"/>
                </a:solidFill>
                <a:latin typeface="Helvetica" pitchFamily="-112" charset="0"/>
              </a:rPr>
            </a:br>
            <a:r>
              <a:rPr lang="en-US" sz="3000" dirty="0">
                <a:solidFill>
                  <a:srgbClr val="3C3C30"/>
                </a:solidFill>
                <a:latin typeface="Helvetica" pitchFamily="-112" charset="0"/>
              </a:rPr>
              <a:t>is Leveling Off</a:t>
            </a:r>
          </a:p>
        </p:txBody>
      </p:sp>
      <p:graphicFrame>
        <p:nvGraphicFramePr>
          <p:cNvPr id="60423" name="Object 7"/>
          <p:cNvGraphicFramePr>
            <a:graphicFrameLocks noGrp="1" noChangeAspect="1"/>
          </p:cNvGraphicFramePr>
          <p:nvPr>
            <p:ph/>
          </p:nvPr>
        </p:nvGraphicFramePr>
        <p:xfrm>
          <a:off x="1000125" y="2895600"/>
          <a:ext cx="6162675" cy="3590925"/>
        </p:xfrm>
        <a:graphic>
          <a:graphicData uri="http://schemas.openxmlformats.org/presentationml/2006/ole">
            <p:oleObj spid="_x0000_s1026" name="Chart" r:id="rId4" imgW="6162675" imgH="3590925" progId="Excel.Sheet.8">
              <p:embed/>
            </p:oleObj>
          </a:graphicData>
        </a:graphic>
      </p:graphicFrame>
      <p:sp>
        <p:nvSpPr>
          <p:cNvPr id="60425" name="Text Box 9"/>
          <p:cNvSpPr txBox="1">
            <a:spLocks noChangeArrowheads="1"/>
          </p:cNvSpPr>
          <p:nvPr/>
        </p:nvSpPr>
        <p:spPr bwMode="auto">
          <a:xfrm>
            <a:off x="533400" y="2286000"/>
            <a:ext cx="7086600" cy="701675"/>
          </a:xfrm>
          <a:prstGeom prst="rect">
            <a:avLst/>
          </a:prstGeom>
          <a:noFill/>
          <a:ln w="9525">
            <a:noFill/>
            <a:miter lim="800000"/>
            <a:headEnd/>
            <a:tailEnd/>
          </a:ln>
          <a:effectLst/>
        </p:spPr>
        <p:txBody>
          <a:bodyPr>
            <a:spAutoFit/>
          </a:bodyPr>
          <a:lstStyle/>
          <a:p>
            <a:pPr algn="ctr" eaLnBrk="0" hangingPunct="0">
              <a:spcBef>
                <a:spcPct val="50000"/>
              </a:spcBef>
            </a:pPr>
            <a:r>
              <a:rPr lang="en-US" sz="2400" b="0" i="1" dirty="0">
                <a:solidFill>
                  <a:schemeClr val="tx1"/>
                </a:solidFill>
                <a:latin typeface="Helvetica" pitchFamily="-112" charset="0"/>
              </a:rPr>
              <a:t>US Unique Visitors to MySpace and </a:t>
            </a:r>
            <a:r>
              <a:rPr lang="en-US" sz="2400" b="0" i="1" dirty="0" err="1">
                <a:solidFill>
                  <a:schemeClr val="tx1"/>
                </a:solidFill>
                <a:latin typeface="Helvetica" pitchFamily="-112" charset="0"/>
              </a:rPr>
              <a:t>Facebook</a:t>
            </a:r>
            <a:r>
              <a:rPr lang="en-US" sz="2000" i="1" dirty="0">
                <a:solidFill>
                  <a:schemeClr val="tx1"/>
                </a:solidFill>
                <a:latin typeface="Helvetica" pitchFamily="-112" charset="0"/>
              </a:rPr>
              <a:t> </a:t>
            </a:r>
            <a:r>
              <a:rPr lang="en-US" sz="1600" b="0" i="1" dirty="0">
                <a:solidFill>
                  <a:schemeClr val="tx1"/>
                </a:solidFill>
                <a:latin typeface="Helvetica" pitchFamily="-112" charset="0"/>
              </a:rPr>
              <a:t>September 2006-February 2008 (thousands)</a:t>
            </a:r>
          </a:p>
        </p:txBody>
      </p:sp>
      <p:sp>
        <p:nvSpPr>
          <p:cNvPr id="60426" name="Line 10"/>
          <p:cNvSpPr>
            <a:spLocks noChangeShapeType="1"/>
          </p:cNvSpPr>
          <p:nvPr/>
        </p:nvSpPr>
        <p:spPr bwMode="auto">
          <a:xfrm>
            <a:off x="6858000" y="3352800"/>
            <a:ext cx="533400" cy="0"/>
          </a:xfrm>
          <a:prstGeom prst="line">
            <a:avLst/>
          </a:prstGeom>
          <a:noFill/>
          <a:ln w="9525">
            <a:solidFill>
              <a:schemeClr val="tx1"/>
            </a:solidFill>
            <a:round/>
            <a:headEnd/>
            <a:tailEnd type="triangle" w="med" len="med"/>
          </a:ln>
          <a:effectLst/>
        </p:spPr>
        <p:txBody>
          <a:bodyPr/>
          <a:lstStyle/>
          <a:p>
            <a:endParaRPr lang="en-US"/>
          </a:p>
        </p:txBody>
      </p:sp>
      <p:sp>
        <p:nvSpPr>
          <p:cNvPr id="60427" name="Text Box 11"/>
          <p:cNvSpPr txBox="1">
            <a:spLocks noChangeArrowheads="1"/>
          </p:cNvSpPr>
          <p:nvPr/>
        </p:nvSpPr>
        <p:spPr bwMode="auto">
          <a:xfrm>
            <a:off x="7467600" y="3048000"/>
            <a:ext cx="1295400" cy="847725"/>
          </a:xfrm>
          <a:prstGeom prst="rect">
            <a:avLst/>
          </a:prstGeom>
          <a:noFill/>
          <a:ln w="25400">
            <a:solidFill>
              <a:srgbClr val="FF6400"/>
            </a:solidFill>
            <a:miter lim="800000"/>
            <a:headEnd/>
            <a:tailEnd/>
          </a:ln>
          <a:effectLst/>
        </p:spPr>
        <p:txBody>
          <a:bodyPr>
            <a:spAutoFit/>
          </a:bodyPr>
          <a:lstStyle/>
          <a:p>
            <a:pPr algn="ctr" eaLnBrk="0" hangingPunct="0">
              <a:spcBef>
                <a:spcPct val="50000"/>
              </a:spcBef>
            </a:pPr>
            <a:r>
              <a:rPr lang="en-US" sz="2400" b="0">
                <a:solidFill>
                  <a:schemeClr val="tx1"/>
                </a:solidFill>
              </a:rPr>
              <a:t>68 million</a:t>
            </a:r>
          </a:p>
        </p:txBody>
      </p:sp>
      <p:sp>
        <p:nvSpPr>
          <p:cNvPr id="60428" name="Line 12"/>
          <p:cNvSpPr>
            <a:spLocks noChangeShapeType="1"/>
          </p:cNvSpPr>
          <p:nvPr/>
        </p:nvSpPr>
        <p:spPr bwMode="auto">
          <a:xfrm>
            <a:off x="6934200" y="4495800"/>
            <a:ext cx="457200" cy="0"/>
          </a:xfrm>
          <a:prstGeom prst="line">
            <a:avLst/>
          </a:prstGeom>
          <a:noFill/>
          <a:ln w="9525">
            <a:solidFill>
              <a:schemeClr val="tx1"/>
            </a:solidFill>
            <a:round/>
            <a:headEnd/>
            <a:tailEnd type="triangle" w="med" len="med"/>
          </a:ln>
          <a:effectLst/>
        </p:spPr>
        <p:txBody>
          <a:bodyPr/>
          <a:lstStyle/>
          <a:p>
            <a:endParaRPr lang="en-US"/>
          </a:p>
        </p:txBody>
      </p:sp>
      <p:sp>
        <p:nvSpPr>
          <p:cNvPr id="60429" name="Text Box 13"/>
          <p:cNvSpPr txBox="1">
            <a:spLocks noChangeArrowheads="1"/>
          </p:cNvSpPr>
          <p:nvPr/>
        </p:nvSpPr>
        <p:spPr bwMode="auto">
          <a:xfrm>
            <a:off x="7467600" y="4114800"/>
            <a:ext cx="1295400" cy="847725"/>
          </a:xfrm>
          <a:prstGeom prst="rect">
            <a:avLst/>
          </a:prstGeom>
          <a:noFill/>
          <a:ln w="25400">
            <a:solidFill>
              <a:srgbClr val="FF6400"/>
            </a:solidFill>
            <a:miter lim="800000"/>
            <a:headEnd/>
            <a:tailEnd/>
          </a:ln>
          <a:effectLst/>
        </p:spPr>
        <p:txBody>
          <a:bodyPr>
            <a:spAutoFit/>
          </a:bodyPr>
          <a:lstStyle/>
          <a:p>
            <a:pPr algn="ctr" eaLnBrk="0" hangingPunct="0">
              <a:spcBef>
                <a:spcPct val="50000"/>
              </a:spcBef>
            </a:pPr>
            <a:r>
              <a:rPr lang="en-US" sz="2400" b="0">
                <a:solidFill>
                  <a:schemeClr val="tx1"/>
                </a:solidFill>
              </a:rPr>
              <a:t>32 million</a:t>
            </a:r>
          </a:p>
        </p:txBody>
      </p:sp>
      <p:sp>
        <p:nvSpPr>
          <p:cNvPr id="11" name="Title 23"/>
          <p:cNvSpPr txBox="1">
            <a:spLocks/>
          </p:cNvSpPr>
          <p:nvPr/>
        </p:nvSpPr>
        <p:spPr>
          <a:xfrm>
            <a:off x="914400" y="152400"/>
            <a:ext cx="7772400" cy="868362"/>
          </a:xfrm>
          <a:prstGeom prst="rect">
            <a:avLst/>
          </a:prstGeom>
        </p:spPr>
        <p:txBody>
          <a:bodyPr>
            <a:normAutofit/>
          </a:bodyPr>
          <a:lstStyle/>
          <a:p>
            <a:pPr marL="274320" marR="0" lvl="0" indent="-274320" algn="l" defTabSz="914400" rtl="0" eaLnBrk="1" fontAlgn="auto" latinLnBrk="0" hangingPunct="1">
              <a:lnSpc>
                <a:spcPct val="100000"/>
              </a:lnSpc>
              <a:spcBef>
                <a:spcPts val="580"/>
              </a:spcBef>
              <a:spcAft>
                <a:spcPts val="0"/>
              </a:spcAft>
              <a:buClr>
                <a:schemeClr val="accent1"/>
              </a:buClr>
              <a:buSzPct val="85000"/>
              <a:tabLst/>
              <a:defRPr/>
            </a:pPr>
            <a:r>
              <a:rPr kumimoji="0" lang="en-US" sz="4000" b="0" i="0" u="none" strike="noStrike" kern="1200" cap="none" spc="0" normalizeH="0" baseline="0" noProof="0" dirty="0" smtClean="0">
                <a:ln>
                  <a:noFill/>
                </a:ln>
                <a:solidFill>
                  <a:schemeClr val="tx1"/>
                </a:solidFill>
                <a:effectLst/>
                <a:uLnTx/>
                <a:uFillTx/>
                <a:latin typeface="+mj-lt"/>
                <a:ea typeface="+mn-ea"/>
                <a:cs typeface="+mn-cs"/>
              </a:rPr>
              <a:t>MySpace Vs. </a:t>
            </a:r>
            <a:r>
              <a:rPr kumimoji="0" lang="en-US" sz="4000" b="0" i="0" u="none" strike="noStrike" kern="1200" cap="none" spc="0" normalizeH="0" baseline="0" noProof="0" dirty="0" err="1" smtClean="0">
                <a:ln>
                  <a:noFill/>
                </a:ln>
                <a:solidFill>
                  <a:schemeClr val="tx1"/>
                </a:solidFill>
                <a:effectLst/>
                <a:uLnTx/>
                <a:uFillTx/>
                <a:latin typeface="+mj-lt"/>
                <a:ea typeface="+mn-ea"/>
                <a:cs typeface="+mn-cs"/>
              </a:rPr>
              <a:t>Facebook</a:t>
            </a:r>
            <a:endParaRPr kumimoji="0" lang="en-US" sz="4000" b="0" i="0" u="none" strike="noStrike" kern="1200" cap="none" spc="0" normalizeH="0" baseline="0" noProof="0" dirty="0">
              <a:ln>
                <a:noFill/>
              </a:ln>
              <a:solidFill>
                <a:schemeClr val="tx1"/>
              </a:solidFill>
              <a:effectLst/>
              <a:uLnTx/>
              <a:uFillTx/>
              <a:latin typeface="+mj-lt"/>
              <a:ea typeface="+mn-ea"/>
              <a:cs typeface="+mn-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772400" cy="1143000"/>
          </a:xfrm>
        </p:spPr>
        <p:txBody>
          <a:bodyPr/>
          <a:lstStyle/>
          <a:p>
            <a:r>
              <a:rPr lang="en-US" dirty="0" smtClean="0"/>
              <a:t>MySpace: Snapshot</a:t>
            </a:r>
            <a:endParaRPr lang="en-US" dirty="0"/>
          </a:p>
        </p:txBody>
      </p:sp>
      <p:sp>
        <p:nvSpPr>
          <p:cNvPr id="7" name="Content Placeholder 2"/>
          <p:cNvSpPr>
            <a:spLocks noGrp="1"/>
          </p:cNvSpPr>
          <p:nvPr>
            <p:ph idx="1"/>
          </p:nvPr>
        </p:nvSpPr>
        <p:spPr>
          <a:xfrm>
            <a:off x="381000" y="1143000"/>
            <a:ext cx="8763000" cy="4165600"/>
          </a:xfrm>
        </p:spPr>
        <p:txBody>
          <a:bodyPr/>
          <a:lstStyle/>
          <a:p>
            <a:pPr>
              <a:defRPr/>
            </a:pPr>
            <a:r>
              <a:rPr lang="en-US" sz="1800" dirty="0" smtClean="0">
                <a:ea typeface="+mn-ea"/>
                <a:cs typeface="+mn-cs"/>
              </a:rPr>
              <a:t>In the U.S. over 70 million monthly unique visitors view over 34 billion pages </a:t>
            </a:r>
          </a:p>
          <a:p>
            <a:endParaRPr lang="en-US" sz="1100" dirty="0" smtClean="0"/>
          </a:p>
          <a:p>
            <a:r>
              <a:rPr lang="en-US" sz="1800" dirty="0" smtClean="0"/>
              <a:t>MySpace U.S. visitors spend over 16 billion minutes on the site each month, with an average of 230 minutes per visitor</a:t>
            </a:r>
          </a:p>
        </p:txBody>
      </p:sp>
      <p:sp>
        <p:nvSpPr>
          <p:cNvPr id="8" name="TextBox 7"/>
          <p:cNvSpPr txBox="1"/>
          <p:nvPr/>
        </p:nvSpPr>
        <p:spPr>
          <a:xfrm>
            <a:off x="6935371" y="6257091"/>
            <a:ext cx="1980029" cy="215444"/>
          </a:xfrm>
          <a:prstGeom prst="rect">
            <a:avLst/>
          </a:prstGeom>
          <a:noFill/>
        </p:spPr>
        <p:txBody>
          <a:bodyPr wrap="none" rtlCol="0">
            <a:spAutoFit/>
          </a:bodyPr>
          <a:lstStyle/>
          <a:p>
            <a:r>
              <a:rPr lang="en-US" sz="800" b="0" dirty="0" smtClean="0">
                <a:latin typeface="+mn-lt"/>
              </a:rPr>
              <a:t>Source: comScore, inc. February, 2009</a:t>
            </a:r>
            <a:endParaRPr lang="en-US" sz="800" b="0" dirty="0">
              <a:latin typeface="+mn-lt"/>
            </a:endParaRPr>
          </a:p>
        </p:txBody>
      </p:sp>
      <p:pic>
        <p:nvPicPr>
          <p:cNvPr id="9" name="Picture 7"/>
          <p:cNvPicPr>
            <a:picLocks noChangeAspect="1" noChangeArrowheads="1"/>
          </p:cNvPicPr>
          <p:nvPr/>
        </p:nvPicPr>
        <p:blipFill>
          <a:blip r:embed="rId2" cstate="print"/>
          <a:srcRect l="795" t="1095" r="630" b="1435"/>
          <a:stretch>
            <a:fillRect/>
          </a:stretch>
        </p:blipFill>
        <p:spPr bwMode="auto">
          <a:xfrm>
            <a:off x="152401" y="2667000"/>
            <a:ext cx="4724421" cy="3708863"/>
          </a:xfrm>
          <a:prstGeom prst="rect">
            <a:avLst/>
          </a:prstGeom>
          <a:noFill/>
          <a:ln w="9525">
            <a:noFill/>
            <a:miter lim="800000"/>
            <a:headEnd/>
            <a:tailEnd/>
          </a:ln>
          <a:effectLst/>
        </p:spPr>
      </p:pic>
      <p:sp>
        <p:nvSpPr>
          <p:cNvPr id="10" name="TextBox 9"/>
          <p:cNvSpPr txBox="1"/>
          <p:nvPr/>
        </p:nvSpPr>
        <p:spPr>
          <a:xfrm>
            <a:off x="2896771" y="6337756"/>
            <a:ext cx="1980029" cy="215444"/>
          </a:xfrm>
          <a:prstGeom prst="rect">
            <a:avLst/>
          </a:prstGeom>
          <a:noFill/>
        </p:spPr>
        <p:txBody>
          <a:bodyPr wrap="none" rtlCol="0">
            <a:spAutoFit/>
          </a:bodyPr>
          <a:lstStyle/>
          <a:p>
            <a:r>
              <a:rPr lang="en-US" sz="800" b="0" dirty="0" smtClean="0">
                <a:latin typeface="+mn-lt"/>
              </a:rPr>
              <a:t>Source: comScore, inc. February, 2009</a:t>
            </a:r>
            <a:endParaRPr lang="en-US" sz="800" b="0" dirty="0">
              <a:latin typeface="+mn-lt"/>
            </a:endParaRPr>
          </a:p>
        </p:txBody>
      </p:sp>
      <p:pic>
        <p:nvPicPr>
          <p:cNvPr id="11" name="Picture 10"/>
          <p:cNvPicPr>
            <a:picLocks noChangeAspect="1" noChangeArrowheads="1"/>
          </p:cNvPicPr>
          <p:nvPr/>
        </p:nvPicPr>
        <p:blipFill>
          <a:blip r:embed="rId3" cstate="print"/>
          <a:srcRect l="875" t="887" r="891" b="909"/>
          <a:stretch>
            <a:fillRect/>
          </a:stretch>
        </p:blipFill>
        <p:spPr bwMode="auto">
          <a:xfrm>
            <a:off x="4983147" y="2819400"/>
            <a:ext cx="4008453" cy="3442156"/>
          </a:xfrm>
          <a:prstGeom prst="rect">
            <a:avLst/>
          </a:prstGeom>
          <a:noFill/>
          <a:ln w="9525">
            <a:noFill/>
            <a:miter lim="800000"/>
            <a:headEnd/>
            <a:tailEnd/>
          </a:ln>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89" name="Rectangle 21"/>
          <p:cNvSpPr>
            <a:spLocks noChangeArrowheads="1"/>
          </p:cNvSpPr>
          <p:nvPr/>
        </p:nvSpPr>
        <p:spPr bwMode="auto">
          <a:xfrm>
            <a:off x="381000" y="1905000"/>
            <a:ext cx="7924800" cy="4648200"/>
          </a:xfrm>
          <a:prstGeom prst="rect">
            <a:avLst/>
          </a:prstGeom>
          <a:solidFill>
            <a:schemeClr val="bg1"/>
          </a:solidFill>
          <a:ln w="12700">
            <a:solidFill>
              <a:schemeClr val="tx1"/>
            </a:solidFill>
            <a:miter lim="800000"/>
            <a:headEnd/>
            <a:tailEnd/>
          </a:ln>
          <a:effectLst/>
        </p:spPr>
        <p:txBody>
          <a:bodyPr wrap="none" anchor="ctr"/>
          <a:lstStyle/>
          <a:p>
            <a:endParaRPr lang="en-US"/>
          </a:p>
        </p:txBody>
      </p:sp>
      <p:graphicFrame>
        <p:nvGraphicFramePr>
          <p:cNvPr id="58382" name="Object 14"/>
          <p:cNvGraphicFramePr>
            <a:graphicFrameLocks noGrp="1" noChangeAspect="1"/>
          </p:cNvGraphicFramePr>
          <p:nvPr>
            <p:ph sz="half" idx="4294967295"/>
          </p:nvPr>
        </p:nvGraphicFramePr>
        <p:xfrm>
          <a:off x="0" y="2667000"/>
          <a:ext cx="3733800" cy="3733800"/>
        </p:xfrm>
        <a:graphic>
          <a:graphicData uri="http://schemas.openxmlformats.org/presentationml/2006/ole">
            <p:oleObj spid="_x0000_s2050" name="Chart" r:id="rId4" imgW="3733935" imgH="3733800" progId="MSGraph.Chart.8">
              <p:embed followColorScheme="full"/>
            </p:oleObj>
          </a:graphicData>
        </a:graphic>
      </p:graphicFrame>
      <p:graphicFrame>
        <p:nvGraphicFramePr>
          <p:cNvPr id="58383" name="Object 15"/>
          <p:cNvGraphicFramePr>
            <a:graphicFrameLocks noGrp="1" noChangeAspect="1"/>
          </p:cNvGraphicFramePr>
          <p:nvPr>
            <p:ph sz="half" idx="4294967295"/>
          </p:nvPr>
        </p:nvGraphicFramePr>
        <p:xfrm>
          <a:off x="5410200" y="2667000"/>
          <a:ext cx="3733800" cy="3733800"/>
        </p:xfrm>
        <a:graphic>
          <a:graphicData uri="http://schemas.openxmlformats.org/presentationml/2006/ole">
            <p:oleObj spid="_x0000_s2051" name="Chart" r:id="rId5" imgW="3733935" imgH="3733800" progId="MSGraph.Chart.8">
              <p:embed followColorScheme="full"/>
            </p:oleObj>
          </a:graphicData>
        </a:graphic>
      </p:graphicFrame>
      <p:sp>
        <p:nvSpPr>
          <p:cNvPr id="58385" name="Text Box 17"/>
          <p:cNvSpPr txBox="1">
            <a:spLocks noChangeArrowheads="1"/>
          </p:cNvSpPr>
          <p:nvPr/>
        </p:nvSpPr>
        <p:spPr bwMode="auto">
          <a:xfrm>
            <a:off x="609600" y="1981200"/>
            <a:ext cx="3733800" cy="701675"/>
          </a:xfrm>
          <a:prstGeom prst="rect">
            <a:avLst/>
          </a:prstGeom>
          <a:noFill/>
          <a:ln w="9525">
            <a:noFill/>
            <a:miter lim="800000"/>
            <a:headEnd/>
            <a:tailEnd/>
          </a:ln>
          <a:effectLst/>
        </p:spPr>
        <p:txBody>
          <a:bodyPr>
            <a:spAutoFit/>
          </a:bodyPr>
          <a:lstStyle/>
          <a:p>
            <a:pPr algn="ctr" eaLnBrk="0" hangingPunct="0">
              <a:spcBef>
                <a:spcPct val="50000"/>
              </a:spcBef>
            </a:pPr>
            <a:r>
              <a:rPr lang="en-US" sz="2000" b="0" i="1" dirty="0">
                <a:solidFill>
                  <a:schemeClr val="tx1"/>
                </a:solidFill>
                <a:latin typeface="Helvetica" pitchFamily="-112" charset="0"/>
              </a:rPr>
              <a:t>US MySpace Unique Visitors, by Age, February 2008</a:t>
            </a:r>
          </a:p>
        </p:txBody>
      </p:sp>
      <p:sp>
        <p:nvSpPr>
          <p:cNvPr id="58387" name="Text Box 19"/>
          <p:cNvSpPr txBox="1">
            <a:spLocks noChangeArrowheads="1"/>
          </p:cNvSpPr>
          <p:nvPr/>
        </p:nvSpPr>
        <p:spPr bwMode="auto">
          <a:xfrm>
            <a:off x="4267200" y="1981200"/>
            <a:ext cx="3733800" cy="701675"/>
          </a:xfrm>
          <a:prstGeom prst="rect">
            <a:avLst/>
          </a:prstGeom>
          <a:noFill/>
          <a:ln w="9525">
            <a:noFill/>
            <a:miter lim="800000"/>
            <a:headEnd/>
            <a:tailEnd/>
          </a:ln>
          <a:effectLst/>
        </p:spPr>
        <p:txBody>
          <a:bodyPr>
            <a:spAutoFit/>
          </a:bodyPr>
          <a:lstStyle/>
          <a:p>
            <a:pPr algn="ctr" eaLnBrk="0" hangingPunct="0">
              <a:spcBef>
                <a:spcPct val="50000"/>
              </a:spcBef>
            </a:pPr>
            <a:r>
              <a:rPr lang="en-US" sz="2000" b="0" i="1">
                <a:solidFill>
                  <a:schemeClr val="tx1"/>
                </a:solidFill>
                <a:latin typeface="Helvetica" pitchFamily="-112" charset="0"/>
              </a:rPr>
              <a:t>US Facebook Unique Visitors, by Age, February 2008</a:t>
            </a:r>
          </a:p>
        </p:txBody>
      </p:sp>
      <p:sp>
        <p:nvSpPr>
          <p:cNvPr id="11" name="Title 23"/>
          <p:cNvSpPr txBox="1">
            <a:spLocks/>
          </p:cNvSpPr>
          <p:nvPr/>
        </p:nvSpPr>
        <p:spPr>
          <a:xfrm>
            <a:off x="381000" y="381000"/>
            <a:ext cx="7772400" cy="868362"/>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chemeClr val="tx2"/>
                </a:solidFill>
                <a:effectLst/>
                <a:uLnTx/>
                <a:uFillTx/>
                <a:latin typeface="+mj-lt"/>
                <a:ea typeface="+mj-ea"/>
                <a:cs typeface="+mj-cs"/>
              </a:rPr>
              <a:t>MySpace Vs. </a:t>
            </a:r>
            <a:r>
              <a:rPr kumimoji="0" lang="en-US" sz="4000" b="0" i="0" u="none" strike="noStrike" kern="1200" cap="none" spc="0" normalizeH="0" baseline="0" noProof="0" dirty="0" err="1" smtClean="0">
                <a:ln>
                  <a:noFill/>
                </a:ln>
                <a:solidFill>
                  <a:schemeClr val="tx2"/>
                </a:solidFill>
                <a:effectLst/>
                <a:uLnTx/>
                <a:uFillTx/>
                <a:latin typeface="+mj-lt"/>
                <a:ea typeface="+mj-ea"/>
                <a:cs typeface="+mj-cs"/>
              </a:rPr>
              <a:t>Facebook</a:t>
            </a:r>
            <a:endParaRPr kumimoji="0" lang="en-US" sz="40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0" name="Rectangle 40"/>
          <p:cNvSpPr>
            <a:spLocks noChangeArrowheads="1"/>
          </p:cNvSpPr>
          <p:nvPr/>
        </p:nvSpPr>
        <p:spPr bwMode="auto">
          <a:xfrm>
            <a:off x="457200" y="1066800"/>
            <a:ext cx="7772400" cy="4648200"/>
          </a:xfrm>
          <a:prstGeom prst="rect">
            <a:avLst/>
          </a:prstGeom>
          <a:solidFill>
            <a:schemeClr val="bg1"/>
          </a:solidFill>
          <a:ln w="12700">
            <a:solidFill>
              <a:schemeClr val="tx1"/>
            </a:solidFill>
            <a:miter lim="800000"/>
            <a:headEnd/>
            <a:tailEnd/>
          </a:ln>
          <a:effectLst/>
        </p:spPr>
        <p:txBody>
          <a:bodyPr wrap="none" anchor="ctr"/>
          <a:lstStyle/>
          <a:p>
            <a:endParaRPr lang="en-US"/>
          </a:p>
        </p:txBody>
      </p:sp>
      <p:sp>
        <p:nvSpPr>
          <p:cNvPr id="20515" name="Rectangle 35"/>
          <p:cNvSpPr>
            <a:spLocks noChangeArrowheads="1"/>
          </p:cNvSpPr>
          <p:nvPr/>
        </p:nvSpPr>
        <p:spPr bwMode="auto">
          <a:xfrm>
            <a:off x="685800" y="304800"/>
            <a:ext cx="7924800" cy="1143000"/>
          </a:xfrm>
          <a:prstGeom prst="rect">
            <a:avLst/>
          </a:prstGeom>
          <a:noFill/>
          <a:ln w="9525">
            <a:noFill/>
            <a:miter lim="800000"/>
            <a:headEnd/>
            <a:tailEnd/>
          </a:ln>
        </p:spPr>
        <p:txBody>
          <a:bodyPr/>
          <a:lstStyle/>
          <a:p>
            <a:r>
              <a:rPr lang="en-US" sz="3000">
                <a:solidFill>
                  <a:srgbClr val="3C3C30"/>
                </a:solidFill>
                <a:latin typeface="Helvetica" pitchFamily="-112" charset="0"/>
              </a:rPr>
              <a:t>… The Youth Market are Heaviest Users</a:t>
            </a:r>
          </a:p>
        </p:txBody>
      </p:sp>
      <p:graphicFrame>
        <p:nvGraphicFramePr>
          <p:cNvPr id="20517" name="Object 37"/>
          <p:cNvGraphicFramePr>
            <a:graphicFrameLocks noGrp="1" noChangeAspect="1"/>
          </p:cNvGraphicFramePr>
          <p:nvPr>
            <p:ph/>
          </p:nvPr>
        </p:nvGraphicFramePr>
        <p:xfrm>
          <a:off x="609600" y="1143000"/>
          <a:ext cx="7467600" cy="4705350"/>
        </p:xfrm>
        <a:graphic>
          <a:graphicData uri="http://schemas.openxmlformats.org/presentationml/2006/ole">
            <p:oleObj spid="_x0000_s3074" name="Chart" r:id="rId4" imgW="7981984" imgH="5029200" progId="MSGraph.Chart.8">
              <p:embed followColorScheme="full"/>
            </p:oleObj>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p:cNvSpPr>
            <a:spLocks noGrp="1" noChangeArrowheads="1"/>
          </p:cNvSpPr>
          <p:nvPr>
            <p:ph type="body" idx="1"/>
          </p:nvPr>
        </p:nvSpPr>
        <p:spPr>
          <a:xfrm>
            <a:off x="152400" y="2362200"/>
            <a:ext cx="3352800" cy="3810000"/>
          </a:xfrm>
        </p:spPr>
        <p:txBody>
          <a:bodyPr>
            <a:normAutofit/>
          </a:bodyPr>
          <a:lstStyle/>
          <a:p>
            <a:r>
              <a:rPr lang="en-US" sz="2400" b="1" dirty="0">
                <a:solidFill>
                  <a:srgbClr val="FF0000"/>
                </a:solidFill>
              </a:rPr>
              <a:t>Profiles</a:t>
            </a:r>
          </a:p>
          <a:p>
            <a:r>
              <a:rPr lang="en-US" sz="2400" b="1" dirty="0">
                <a:solidFill>
                  <a:srgbClr val="FF0000"/>
                </a:solidFill>
              </a:rPr>
              <a:t>Friends</a:t>
            </a:r>
          </a:p>
          <a:p>
            <a:r>
              <a:rPr lang="en-US" sz="2400" b="1" dirty="0">
                <a:solidFill>
                  <a:srgbClr val="FF0000"/>
                </a:solidFill>
              </a:rPr>
              <a:t>Messaging</a:t>
            </a:r>
          </a:p>
          <a:p>
            <a:r>
              <a:rPr lang="en-US" sz="2400" b="1" dirty="0">
                <a:solidFill>
                  <a:srgbClr val="FF0000"/>
                </a:solidFill>
              </a:rPr>
              <a:t>Photo/video</a:t>
            </a:r>
          </a:p>
          <a:p>
            <a:r>
              <a:rPr lang="en-US" sz="2400" b="1" dirty="0">
                <a:solidFill>
                  <a:srgbClr val="FF0000"/>
                </a:solidFill>
              </a:rPr>
              <a:t>“Wall”</a:t>
            </a:r>
          </a:p>
          <a:p>
            <a:r>
              <a:rPr lang="en-US" sz="2400" b="1" dirty="0" smtClean="0">
                <a:solidFill>
                  <a:srgbClr val="FF0000"/>
                </a:solidFill>
              </a:rPr>
              <a:t>Events</a:t>
            </a:r>
          </a:p>
          <a:p>
            <a:r>
              <a:rPr lang="en-US" sz="2400" b="1" dirty="0" smtClean="0">
                <a:solidFill>
                  <a:srgbClr val="FF0000"/>
                </a:solidFill>
              </a:rPr>
              <a:t>Feeds</a:t>
            </a:r>
          </a:p>
          <a:p>
            <a:r>
              <a:rPr lang="en-US" sz="2400" b="1" dirty="0" smtClean="0">
                <a:solidFill>
                  <a:srgbClr val="FF0000"/>
                </a:solidFill>
              </a:rPr>
              <a:t>Applications</a:t>
            </a:r>
            <a:endParaRPr lang="en-US" sz="2400" b="1" dirty="0">
              <a:solidFill>
                <a:srgbClr val="FF0000"/>
              </a:solidFill>
            </a:endParaRPr>
          </a:p>
          <a:p>
            <a:pPr>
              <a:buFontTx/>
              <a:buNone/>
            </a:pPr>
            <a:endParaRPr lang="en-US" sz="2400" b="1" dirty="0">
              <a:solidFill>
                <a:schemeClr val="bg1"/>
              </a:solidFill>
            </a:endParaRPr>
          </a:p>
          <a:p>
            <a:pPr>
              <a:buFontTx/>
              <a:buNone/>
            </a:pPr>
            <a:endParaRPr lang="en-US" sz="2400" dirty="0"/>
          </a:p>
          <a:p>
            <a:endParaRPr lang="en-US" sz="2400" dirty="0"/>
          </a:p>
        </p:txBody>
      </p:sp>
      <p:sp>
        <p:nvSpPr>
          <p:cNvPr id="46088" name="Rectangle 8"/>
          <p:cNvSpPr>
            <a:spLocks noChangeArrowheads="1"/>
          </p:cNvSpPr>
          <p:nvPr/>
        </p:nvSpPr>
        <p:spPr bwMode="auto">
          <a:xfrm>
            <a:off x="5410200" y="2133600"/>
            <a:ext cx="3352800" cy="4495800"/>
          </a:xfrm>
          <a:prstGeom prst="rect">
            <a:avLst/>
          </a:prstGeom>
          <a:noFill/>
          <a:ln w="9525">
            <a:noFill/>
            <a:miter lim="800000"/>
            <a:headEnd/>
            <a:tailEnd/>
          </a:ln>
        </p:spPr>
        <p:txBody>
          <a:bodyPr/>
          <a:lstStyle/>
          <a:p>
            <a:pPr marL="342900" indent="-342900" eaLnBrk="1" hangingPunct="1">
              <a:spcBef>
                <a:spcPct val="20000"/>
              </a:spcBef>
              <a:buFont typeface="Wingdings" pitchFamily="2" charset="2"/>
              <a:buChar char="ü"/>
            </a:pPr>
            <a:r>
              <a:rPr lang="en-US" sz="2400" b="1" dirty="0">
                <a:solidFill>
                  <a:schemeClr val="tx1">
                    <a:lumMod val="95000"/>
                    <a:lumOff val="5000"/>
                  </a:schemeClr>
                </a:solidFill>
                <a:latin typeface="Verdana" pitchFamily="34" charset="0"/>
              </a:rPr>
              <a:t>Profiles</a:t>
            </a:r>
          </a:p>
          <a:p>
            <a:pPr marL="342900" indent="-342900" eaLnBrk="1" hangingPunct="1">
              <a:spcBef>
                <a:spcPct val="20000"/>
              </a:spcBef>
              <a:buFont typeface="Wingdings" pitchFamily="2" charset="2"/>
              <a:buChar char="ü"/>
            </a:pPr>
            <a:r>
              <a:rPr lang="en-US" sz="2400" b="1" dirty="0">
                <a:solidFill>
                  <a:schemeClr val="tx1">
                    <a:lumMod val="95000"/>
                    <a:lumOff val="5000"/>
                  </a:schemeClr>
                </a:solidFill>
                <a:latin typeface="Verdana" pitchFamily="34" charset="0"/>
              </a:rPr>
              <a:t>Friends</a:t>
            </a:r>
          </a:p>
          <a:p>
            <a:pPr marL="342900" indent="-342900" eaLnBrk="1" hangingPunct="1">
              <a:spcBef>
                <a:spcPct val="20000"/>
              </a:spcBef>
              <a:buFont typeface="Wingdings" pitchFamily="2" charset="2"/>
              <a:buChar char="ü"/>
            </a:pPr>
            <a:r>
              <a:rPr lang="en-US" sz="2400" b="1" dirty="0">
                <a:solidFill>
                  <a:schemeClr val="tx1">
                    <a:lumMod val="95000"/>
                    <a:lumOff val="5000"/>
                  </a:schemeClr>
                </a:solidFill>
                <a:latin typeface="Verdana" pitchFamily="34" charset="0"/>
              </a:rPr>
              <a:t>Messaging</a:t>
            </a:r>
          </a:p>
          <a:p>
            <a:pPr marL="342900" indent="-342900" eaLnBrk="1" hangingPunct="1">
              <a:spcBef>
                <a:spcPct val="20000"/>
              </a:spcBef>
              <a:buFont typeface="Wingdings" pitchFamily="2" charset="2"/>
              <a:buChar char="ü"/>
            </a:pPr>
            <a:r>
              <a:rPr lang="en-US" sz="2400" b="1" dirty="0">
                <a:solidFill>
                  <a:schemeClr val="tx1">
                    <a:lumMod val="95000"/>
                    <a:lumOff val="5000"/>
                  </a:schemeClr>
                </a:solidFill>
                <a:latin typeface="Verdana" pitchFamily="34" charset="0"/>
              </a:rPr>
              <a:t>Photo/videos</a:t>
            </a:r>
          </a:p>
          <a:p>
            <a:pPr marL="342900" indent="-342900" eaLnBrk="1" hangingPunct="1">
              <a:spcBef>
                <a:spcPct val="20000"/>
              </a:spcBef>
              <a:buFont typeface="Wingdings" pitchFamily="2" charset="2"/>
              <a:buChar char="ü"/>
            </a:pPr>
            <a:r>
              <a:rPr lang="en-US" sz="2400" b="1" dirty="0">
                <a:solidFill>
                  <a:schemeClr val="tx1">
                    <a:lumMod val="95000"/>
                    <a:lumOff val="5000"/>
                  </a:schemeClr>
                </a:solidFill>
                <a:latin typeface="Verdana" pitchFamily="34" charset="0"/>
              </a:rPr>
              <a:t>Comments</a:t>
            </a:r>
          </a:p>
          <a:p>
            <a:pPr marL="342900" indent="-342900" eaLnBrk="1" hangingPunct="1">
              <a:spcBef>
                <a:spcPct val="20000"/>
              </a:spcBef>
              <a:buFont typeface="Wingdings" pitchFamily="2" charset="2"/>
              <a:buChar char="ü"/>
            </a:pPr>
            <a:r>
              <a:rPr lang="en-US" sz="2400" b="1" dirty="0">
                <a:solidFill>
                  <a:schemeClr val="tx1">
                    <a:lumMod val="95000"/>
                    <a:lumOff val="5000"/>
                  </a:schemeClr>
                </a:solidFill>
                <a:latin typeface="Verdana" pitchFamily="34" charset="0"/>
              </a:rPr>
              <a:t>Events</a:t>
            </a:r>
          </a:p>
          <a:p>
            <a:pPr marL="342900" indent="-342900" eaLnBrk="1" hangingPunct="1">
              <a:spcBef>
                <a:spcPct val="20000"/>
              </a:spcBef>
              <a:buFont typeface="Wingdings" pitchFamily="2" charset="2"/>
              <a:buChar char="ü"/>
            </a:pPr>
            <a:r>
              <a:rPr lang="en-US" sz="2400" b="1" dirty="0">
                <a:solidFill>
                  <a:schemeClr val="tx1">
                    <a:lumMod val="95000"/>
                    <a:lumOff val="5000"/>
                  </a:schemeClr>
                </a:solidFill>
                <a:latin typeface="Verdana" pitchFamily="34" charset="0"/>
              </a:rPr>
              <a:t>Blog</a:t>
            </a:r>
          </a:p>
          <a:p>
            <a:pPr marL="342900" indent="-342900" eaLnBrk="1" hangingPunct="1">
              <a:spcBef>
                <a:spcPct val="20000"/>
              </a:spcBef>
              <a:buFont typeface="Wingdings" pitchFamily="2" charset="2"/>
              <a:buChar char="ü"/>
            </a:pPr>
            <a:r>
              <a:rPr lang="en-US" sz="2400" b="1" dirty="0">
                <a:solidFill>
                  <a:schemeClr val="tx1">
                    <a:lumMod val="95000"/>
                    <a:lumOff val="5000"/>
                  </a:schemeClr>
                </a:solidFill>
                <a:latin typeface="Verdana" pitchFamily="34" charset="0"/>
              </a:rPr>
              <a:t>Music</a:t>
            </a:r>
          </a:p>
          <a:p>
            <a:pPr marL="342900" indent="-342900" eaLnBrk="1" hangingPunct="1">
              <a:spcBef>
                <a:spcPct val="20000"/>
              </a:spcBef>
              <a:buFont typeface="Wingdings" pitchFamily="2" charset="2"/>
              <a:buChar char="ü"/>
            </a:pPr>
            <a:r>
              <a:rPr lang="en-US" sz="2400" b="1" dirty="0">
                <a:solidFill>
                  <a:schemeClr val="tx1">
                    <a:lumMod val="95000"/>
                    <a:lumOff val="5000"/>
                  </a:schemeClr>
                </a:solidFill>
                <a:latin typeface="Verdana" pitchFamily="34" charset="0"/>
              </a:rPr>
              <a:t>Bulletins</a:t>
            </a:r>
          </a:p>
          <a:p>
            <a:pPr marL="342900" indent="-342900" eaLnBrk="1" hangingPunct="1">
              <a:spcBef>
                <a:spcPct val="20000"/>
              </a:spcBef>
              <a:buFont typeface="Wingdings" pitchFamily="2" charset="2"/>
              <a:buChar char="ü"/>
            </a:pPr>
            <a:r>
              <a:rPr lang="en-US" sz="2400" b="1" dirty="0">
                <a:solidFill>
                  <a:schemeClr val="tx1">
                    <a:lumMod val="95000"/>
                    <a:lumOff val="5000"/>
                  </a:schemeClr>
                </a:solidFill>
                <a:latin typeface="Verdana" pitchFamily="34" charset="0"/>
              </a:rPr>
              <a:t>Groups</a:t>
            </a:r>
          </a:p>
          <a:p>
            <a:pPr marL="342900" indent="-342900" eaLnBrk="1" hangingPunct="1">
              <a:spcBef>
                <a:spcPct val="20000"/>
              </a:spcBef>
              <a:buFontTx/>
              <a:buChar char="•"/>
            </a:pPr>
            <a:endParaRPr lang="en-US" sz="2400" dirty="0">
              <a:latin typeface="Verdana" pitchFamily="34" charset="0"/>
            </a:endParaRPr>
          </a:p>
        </p:txBody>
      </p:sp>
      <p:sp>
        <p:nvSpPr>
          <p:cNvPr id="46090" name="Text Box 10"/>
          <p:cNvSpPr txBox="1">
            <a:spLocks noChangeArrowheads="1"/>
          </p:cNvSpPr>
          <p:nvPr/>
        </p:nvSpPr>
        <p:spPr bwMode="auto">
          <a:xfrm>
            <a:off x="381000" y="990600"/>
            <a:ext cx="7620000" cy="1200329"/>
          </a:xfrm>
          <a:prstGeom prst="rect">
            <a:avLst/>
          </a:prstGeom>
          <a:noFill/>
          <a:ln w="9525">
            <a:noFill/>
            <a:miter lim="800000"/>
            <a:headEnd/>
            <a:tailEnd/>
          </a:ln>
          <a:effectLst/>
        </p:spPr>
        <p:txBody>
          <a:bodyPr wrap="square">
            <a:spAutoFit/>
          </a:bodyPr>
          <a:lstStyle/>
          <a:p>
            <a:pPr algn="ctr">
              <a:spcBef>
                <a:spcPct val="50000"/>
              </a:spcBef>
            </a:pPr>
            <a:r>
              <a:rPr lang="en-US" sz="3600" b="0" dirty="0">
                <a:solidFill>
                  <a:srgbClr val="FF0000"/>
                </a:solidFill>
                <a:latin typeface="Arial Narrow" pitchFamily="34" charset="0"/>
              </a:rPr>
              <a:t>FUNCTIONALITY </a:t>
            </a:r>
            <a:r>
              <a:rPr lang="en-US" sz="3600" b="0" dirty="0">
                <a:solidFill>
                  <a:schemeClr val="bg1"/>
                </a:solidFill>
                <a:latin typeface="Arial Narrow" pitchFamily="34" charset="0"/>
              </a:rPr>
              <a:t> </a:t>
            </a:r>
            <a:br>
              <a:rPr lang="en-US" sz="3600" b="0" dirty="0">
                <a:solidFill>
                  <a:schemeClr val="bg1"/>
                </a:solidFill>
                <a:latin typeface="Arial Narrow" pitchFamily="34" charset="0"/>
              </a:rPr>
            </a:br>
            <a:r>
              <a:rPr lang="en-US" sz="3600" b="0" dirty="0" err="1">
                <a:solidFill>
                  <a:srgbClr val="FF0000"/>
                </a:solidFill>
                <a:latin typeface="Arial Narrow" pitchFamily="34" charset="0"/>
              </a:rPr>
              <a:t>Facebook</a:t>
            </a:r>
            <a:r>
              <a:rPr lang="en-US" sz="3600" b="0" dirty="0">
                <a:solidFill>
                  <a:srgbClr val="FF0000"/>
                </a:solidFill>
                <a:latin typeface="Arial Narrow" pitchFamily="34" charset="0"/>
              </a:rPr>
              <a:t>     </a:t>
            </a:r>
            <a:r>
              <a:rPr lang="en-US" sz="3600" b="0" dirty="0">
                <a:solidFill>
                  <a:schemeClr val="bg1"/>
                </a:solidFill>
                <a:latin typeface="Arial Narrow" pitchFamily="34" charset="0"/>
              </a:rPr>
              <a:t>                           </a:t>
            </a:r>
            <a:r>
              <a:rPr lang="en-US" sz="3600" b="1" dirty="0">
                <a:solidFill>
                  <a:schemeClr val="tx1">
                    <a:lumMod val="95000"/>
                    <a:lumOff val="5000"/>
                  </a:schemeClr>
                </a:solidFill>
                <a:latin typeface="Arial Narrow" pitchFamily="34" charset="0"/>
              </a:rPr>
              <a:t>MySpace</a:t>
            </a:r>
          </a:p>
        </p:txBody>
      </p:sp>
      <p:sp>
        <p:nvSpPr>
          <p:cNvPr id="6" name="Title 23"/>
          <p:cNvSpPr txBox="1">
            <a:spLocks/>
          </p:cNvSpPr>
          <p:nvPr/>
        </p:nvSpPr>
        <p:spPr>
          <a:xfrm>
            <a:off x="381000" y="381000"/>
            <a:ext cx="7772400" cy="868362"/>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chemeClr val="tx2"/>
                </a:solidFill>
                <a:effectLst/>
                <a:uLnTx/>
                <a:uFillTx/>
                <a:latin typeface="+mj-lt"/>
                <a:ea typeface="+mj-ea"/>
                <a:cs typeface="+mj-cs"/>
              </a:rPr>
              <a:t>MySpace Vs. </a:t>
            </a:r>
            <a:r>
              <a:rPr kumimoji="0" lang="en-US" sz="4000" b="0" i="0" u="none" strike="noStrike" kern="1200" cap="none" spc="0" normalizeH="0" baseline="0" noProof="0" dirty="0" err="1" smtClean="0">
                <a:ln>
                  <a:noFill/>
                </a:ln>
                <a:solidFill>
                  <a:schemeClr val="tx2"/>
                </a:solidFill>
                <a:effectLst/>
                <a:uLnTx/>
                <a:uFillTx/>
                <a:latin typeface="+mj-lt"/>
                <a:ea typeface="+mj-ea"/>
                <a:cs typeface="+mj-cs"/>
              </a:rPr>
              <a:t>Facebook</a:t>
            </a:r>
            <a:endParaRPr kumimoji="0" lang="en-US" sz="40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6088"/>
                                        </p:tgtEl>
                                        <p:attrNameLst>
                                          <p:attrName>style.visibility</p:attrName>
                                        </p:attrNameLst>
                                      </p:cBhvr>
                                      <p:to>
                                        <p:strVal val="visible"/>
                                      </p:to>
                                    </p:set>
                                    <p:anim calcmode="lin" valueType="num">
                                      <p:cBhvr additive="base">
                                        <p:cTn id="7" dur="500" fill="hold"/>
                                        <p:tgtEl>
                                          <p:spTgt spid="46088"/>
                                        </p:tgtEl>
                                        <p:attrNameLst>
                                          <p:attrName>ppt_x</p:attrName>
                                        </p:attrNameLst>
                                      </p:cBhvr>
                                      <p:tavLst>
                                        <p:tav tm="0">
                                          <p:val>
                                            <p:strVal val="1+#ppt_w/2"/>
                                          </p:val>
                                        </p:tav>
                                        <p:tav tm="100000">
                                          <p:val>
                                            <p:strVal val="#ppt_x"/>
                                          </p:val>
                                        </p:tav>
                                      </p:tavLst>
                                    </p:anim>
                                    <p:anim calcmode="lin" valueType="num">
                                      <p:cBhvr additive="base">
                                        <p:cTn id="8" dur="500" fill="hold"/>
                                        <p:tgtEl>
                                          <p:spTgt spid="4608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9" name="Text Box 3"/>
          <p:cNvSpPr txBox="1">
            <a:spLocks noChangeArrowheads="1"/>
          </p:cNvSpPr>
          <p:nvPr/>
        </p:nvSpPr>
        <p:spPr bwMode="auto">
          <a:xfrm>
            <a:off x="3200400" y="2971800"/>
            <a:ext cx="2057400" cy="457200"/>
          </a:xfrm>
          <a:prstGeom prst="rect">
            <a:avLst/>
          </a:prstGeom>
          <a:noFill/>
          <a:ln w="9525">
            <a:noFill/>
            <a:miter lim="800000"/>
            <a:headEnd/>
            <a:tailEnd/>
          </a:ln>
        </p:spPr>
        <p:txBody>
          <a:bodyPr>
            <a:spAutoFit/>
          </a:bodyPr>
          <a:lstStyle/>
          <a:p>
            <a:pPr>
              <a:spcBef>
                <a:spcPct val="50000"/>
              </a:spcBef>
            </a:pPr>
            <a:endParaRPr lang="en-US" b="0"/>
          </a:p>
        </p:txBody>
      </p:sp>
      <p:pic>
        <p:nvPicPr>
          <p:cNvPr id="116742" name="Picture 6"/>
          <p:cNvPicPr>
            <a:picLocks noChangeAspect="1" noChangeArrowheads="1"/>
          </p:cNvPicPr>
          <p:nvPr/>
        </p:nvPicPr>
        <p:blipFill>
          <a:blip r:embed="rId3"/>
          <a:srcRect/>
          <a:stretch>
            <a:fillRect/>
          </a:stretch>
        </p:blipFill>
        <p:spPr bwMode="auto">
          <a:xfrm>
            <a:off x="4567238" y="3424238"/>
            <a:ext cx="9525" cy="9525"/>
          </a:xfrm>
          <a:prstGeom prst="rect">
            <a:avLst/>
          </a:prstGeom>
          <a:noFill/>
          <a:ln w="9525">
            <a:noFill/>
            <a:miter lim="800000"/>
            <a:headEnd/>
            <a:tailEnd/>
          </a:ln>
          <a:effectLst/>
        </p:spPr>
      </p:pic>
      <p:sp>
        <p:nvSpPr>
          <p:cNvPr id="116743" name="Rectangle 7"/>
          <p:cNvSpPr>
            <a:spLocks noChangeArrowheads="1"/>
          </p:cNvSpPr>
          <p:nvPr/>
        </p:nvSpPr>
        <p:spPr bwMode="auto">
          <a:xfrm>
            <a:off x="381000" y="2209800"/>
            <a:ext cx="3962400" cy="4572000"/>
          </a:xfrm>
          <a:prstGeom prst="rect">
            <a:avLst/>
          </a:prstGeom>
          <a:noFill/>
          <a:ln w="9525">
            <a:noFill/>
            <a:miter lim="800000"/>
            <a:headEnd/>
            <a:tailEnd/>
          </a:ln>
        </p:spPr>
        <p:txBody>
          <a:bodyPr/>
          <a:lstStyle/>
          <a:p>
            <a:pPr lvl="1" eaLnBrk="1" hangingPunct="1">
              <a:spcBef>
                <a:spcPct val="20000"/>
              </a:spcBef>
            </a:pPr>
            <a:r>
              <a:rPr lang="en-US" sz="3200" b="1" dirty="0">
                <a:solidFill>
                  <a:srgbClr val="FF0000"/>
                </a:solidFill>
                <a:latin typeface="Verdana" pitchFamily="34" charset="0"/>
              </a:rPr>
              <a:t>O</a:t>
            </a:r>
            <a:r>
              <a:rPr lang="en-US" sz="2800" b="1" dirty="0">
                <a:solidFill>
                  <a:srgbClr val="FF0000"/>
                </a:solidFill>
                <a:latin typeface="Verdana" pitchFamily="34" charset="0"/>
              </a:rPr>
              <a:t>ver 71% of early “power users” were using </a:t>
            </a:r>
            <a:r>
              <a:rPr lang="en-US" sz="2800" b="1" dirty="0" err="1">
                <a:solidFill>
                  <a:srgbClr val="FF0000"/>
                </a:solidFill>
                <a:latin typeface="Verdana" pitchFamily="34" charset="0"/>
              </a:rPr>
              <a:t>Facebook</a:t>
            </a:r>
            <a:r>
              <a:rPr lang="en-US" sz="2800" b="1" dirty="0">
                <a:solidFill>
                  <a:srgbClr val="FF0000"/>
                </a:solidFill>
                <a:latin typeface="Verdana" pitchFamily="34" charset="0"/>
              </a:rPr>
              <a:t> in May 2007, and visiting the site an average of 27 times a month. </a:t>
            </a:r>
          </a:p>
        </p:txBody>
      </p:sp>
      <p:sp>
        <p:nvSpPr>
          <p:cNvPr id="116745" name="Rectangle 9"/>
          <p:cNvSpPr>
            <a:spLocks noChangeArrowheads="1"/>
          </p:cNvSpPr>
          <p:nvPr/>
        </p:nvSpPr>
        <p:spPr bwMode="auto">
          <a:xfrm>
            <a:off x="4800600" y="2209800"/>
            <a:ext cx="4114800" cy="4572000"/>
          </a:xfrm>
          <a:prstGeom prst="rect">
            <a:avLst/>
          </a:prstGeom>
          <a:noFill/>
          <a:ln w="9525">
            <a:noFill/>
            <a:miter lim="800000"/>
            <a:headEnd/>
            <a:tailEnd/>
          </a:ln>
        </p:spPr>
        <p:txBody>
          <a:bodyPr/>
          <a:lstStyle/>
          <a:p>
            <a:pPr marL="342900" eaLnBrk="1" hangingPunct="1">
              <a:spcBef>
                <a:spcPct val="20000"/>
              </a:spcBef>
            </a:pPr>
            <a:r>
              <a:rPr lang="en-US" sz="2800" b="1" dirty="0">
                <a:latin typeface="Verdana" pitchFamily="34" charset="0"/>
              </a:rPr>
              <a:t>Nearly 2/3rds of early MySpace “power users” were using MySpace in May 2007, and visiting the site an average of 30 times a month.</a:t>
            </a:r>
          </a:p>
        </p:txBody>
      </p:sp>
      <p:sp>
        <p:nvSpPr>
          <p:cNvPr id="11" name="Text Box 10"/>
          <p:cNvSpPr txBox="1">
            <a:spLocks noChangeArrowheads="1"/>
          </p:cNvSpPr>
          <p:nvPr/>
        </p:nvSpPr>
        <p:spPr bwMode="auto">
          <a:xfrm>
            <a:off x="381000" y="990600"/>
            <a:ext cx="7620000" cy="1200329"/>
          </a:xfrm>
          <a:prstGeom prst="rect">
            <a:avLst/>
          </a:prstGeom>
          <a:noFill/>
          <a:ln w="9525">
            <a:noFill/>
            <a:miter lim="800000"/>
            <a:headEnd/>
            <a:tailEnd/>
          </a:ln>
          <a:effectLst/>
        </p:spPr>
        <p:txBody>
          <a:bodyPr wrap="square">
            <a:spAutoFit/>
          </a:bodyPr>
          <a:lstStyle/>
          <a:p>
            <a:pPr algn="ctr">
              <a:spcBef>
                <a:spcPct val="50000"/>
              </a:spcBef>
            </a:pPr>
            <a:r>
              <a:rPr lang="en-US" sz="3600" b="0" dirty="0" smtClean="0">
                <a:solidFill>
                  <a:srgbClr val="FF0000"/>
                </a:solidFill>
                <a:latin typeface="Arial Narrow" pitchFamily="34" charset="0"/>
              </a:rPr>
              <a:t>Stickiness</a:t>
            </a:r>
            <a:r>
              <a:rPr lang="en-US" sz="3600" b="0" dirty="0">
                <a:solidFill>
                  <a:schemeClr val="bg1"/>
                </a:solidFill>
                <a:latin typeface="Arial Narrow" pitchFamily="34" charset="0"/>
              </a:rPr>
              <a:t/>
            </a:r>
            <a:br>
              <a:rPr lang="en-US" sz="3600" b="0" dirty="0">
                <a:solidFill>
                  <a:schemeClr val="bg1"/>
                </a:solidFill>
                <a:latin typeface="Arial Narrow" pitchFamily="34" charset="0"/>
              </a:rPr>
            </a:br>
            <a:r>
              <a:rPr lang="en-US" sz="3600" b="0" dirty="0" err="1">
                <a:solidFill>
                  <a:srgbClr val="FF0000"/>
                </a:solidFill>
                <a:latin typeface="Arial Narrow" pitchFamily="34" charset="0"/>
              </a:rPr>
              <a:t>Facebook</a:t>
            </a:r>
            <a:r>
              <a:rPr lang="en-US" sz="3600" b="0" dirty="0">
                <a:solidFill>
                  <a:srgbClr val="FF0000"/>
                </a:solidFill>
                <a:latin typeface="Arial Narrow" pitchFamily="34" charset="0"/>
              </a:rPr>
              <a:t>     </a:t>
            </a:r>
            <a:r>
              <a:rPr lang="en-US" sz="3600" b="0" dirty="0">
                <a:solidFill>
                  <a:schemeClr val="bg1"/>
                </a:solidFill>
                <a:latin typeface="Arial Narrow" pitchFamily="34" charset="0"/>
              </a:rPr>
              <a:t>                           </a:t>
            </a:r>
            <a:r>
              <a:rPr lang="en-US" sz="3600" b="1" dirty="0">
                <a:solidFill>
                  <a:schemeClr val="tx1">
                    <a:lumMod val="95000"/>
                    <a:lumOff val="5000"/>
                  </a:schemeClr>
                </a:solidFill>
                <a:latin typeface="Arial Narrow" pitchFamily="34" charset="0"/>
              </a:rPr>
              <a:t>MySpace</a:t>
            </a:r>
          </a:p>
        </p:txBody>
      </p:sp>
      <p:sp>
        <p:nvSpPr>
          <p:cNvPr id="12" name="Title 23"/>
          <p:cNvSpPr txBox="1">
            <a:spLocks/>
          </p:cNvSpPr>
          <p:nvPr/>
        </p:nvSpPr>
        <p:spPr>
          <a:xfrm>
            <a:off x="381000" y="304800"/>
            <a:ext cx="7772400" cy="868362"/>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chemeClr val="tx2"/>
                </a:solidFill>
                <a:effectLst/>
                <a:uLnTx/>
                <a:uFillTx/>
                <a:latin typeface="+mj-lt"/>
                <a:ea typeface="+mj-ea"/>
                <a:cs typeface="+mj-cs"/>
              </a:rPr>
              <a:t>MySpace Vs. </a:t>
            </a:r>
            <a:r>
              <a:rPr kumimoji="0" lang="en-US" sz="4000" b="0" i="0" u="none" strike="noStrike" kern="1200" cap="none" spc="0" normalizeH="0" baseline="0" noProof="0" dirty="0" err="1" smtClean="0">
                <a:ln>
                  <a:noFill/>
                </a:ln>
                <a:solidFill>
                  <a:schemeClr val="tx2"/>
                </a:solidFill>
                <a:effectLst/>
                <a:uLnTx/>
                <a:uFillTx/>
                <a:latin typeface="+mj-lt"/>
                <a:ea typeface="+mj-ea"/>
                <a:cs typeface="+mj-cs"/>
              </a:rPr>
              <a:t>Facebook</a:t>
            </a:r>
            <a:endParaRPr kumimoji="0" lang="en-US" sz="40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16745"/>
                                        </p:tgtEl>
                                        <p:attrNameLst>
                                          <p:attrName>style.visibility</p:attrName>
                                        </p:attrNameLst>
                                      </p:cBhvr>
                                      <p:to>
                                        <p:strVal val="visible"/>
                                      </p:to>
                                    </p:set>
                                    <p:anim calcmode="lin" valueType="num">
                                      <p:cBhvr additive="base">
                                        <p:cTn id="7" dur="500" fill="hold"/>
                                        <p:tgtEl>
                                          <p:spTgt spid="116745"/>
                                        </p:tgtEl>
                                        <p:attrNameLst>
                                          <p:attrName>ppt_x</p:attrName>
                                        </p:attrNameLst>
                                      </p:cBhvr>
                                      <p:tavLst>
                                        <p:tav tm="0">
                                          <p:val>
                                            <p:strVal val="1+#ppt_w/2"/>
                                          </p:val>
                                        </p:tav>
                                        <p:tav tm="100000">
                                          <p:val>
                                            <p:strVal val="#ppt_x"/>
                                          </p:val>
                                        </p:tav>
                                      </p:tavLst>
                                    </p:anim>
                                    <p:anim calcmode="lin" valueType="num">
                                      <p:cBhvr additive="base">
                                        <p:cTn id="8" dur="500" fill="hold"/>
                                        <p:tgtEl>
                                          <p:spTgt spid="11674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4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7" name="Text Box 3"/>
          <p:cNvSpPr txBox="1">
            <a:spLocks noChangeArrowheads="1"/>
          </p:cNvSpPr>
          <p:nvPr/>
        </p:nvSpPr>
        <p:spPr bwMode="auto">
          <a:xfrm>
            <a:off x="3200400" y="2971800"/>
            <a:ext cx="2057400" cy="457200"/>
          </a:xfrm>
          <a:prstGeom prst="rect">
            <a:avLst/>
          </a:prstGeom>
          <a:noFill/>
          <a:ln w="9525">
            <a:noFill/>
            <a:miter lim="800000"/>
            <a:headEnd/>
            <a:tailEnd/>
          </a:ln>
        </p:spPr>
        <p:txBody>
          <a:bodyPr>
            <a:spAutoFit/>
          </a:bodyPr>
          <a:lstStyle/>
          <a:p>
            <a:pPr>
              <a:spcBef>
                <a:spcPct val="50000"/>
              </a:spcBef>
            </a:pPr>
            <a:endParaRPr lang="en-US" b="0"/>
          </a:p>
        </p:txBody>
      </p:sp>
      <p:pic>
        <p:nvPicPr>
          <p:cNvPr id="118790" name="Picture 6"/>
          <p:cNvPicPr>
            <a:picLocks noChangeAspect="1" noChangeArrowheads="1"/>
          </p:cNvPicPr>
          <p:nvPr/>
        </p:nvPicPr>
        <p:blipFill>
          <a:blip r:embed="rId3"/>
          <a:srcRect/>
          <a:stretch>
            <a:fillRect/>
          </a:stretch>
        </p:blipFill>
        <p:spPr bwMode="auto">
          <a:xfrm>
            <a:off x="4567238" y="3424238"/>
            <a:ext cx="9525" cy="9525"/>
          </a:xfrm>
          <a:prstGeom prst="rect">
            <a:avLst/>
          </a:prstGeom>
          <a:noFill/>
          <a:ln w="9525">
            <a:noFill/>
            <a:miter lim="800000"/>
            <a:headEnd/>
            <a:tailEnd/>
          </a:ln>
          <a:effectLst/>
        </p:spPr>
      </p:pic>
      <p:sp>
        <p:nvSpPr>
          <p:cNvPr id="118791" name="Rectangle 7"/>
          <p:cNvSpPr>
            <a:spLocks noChangeArrowheads="1"/>
          </p:cNvSpPr>
          <p:nvPr/>
        </p:nvSpPr>
        <p:spPr bwMode="auto">
          <a:xfrm>
            <a:off x="381000" y="2133600"/>
            <a:ext cx="4419600" cy="4191000"/>
          </a:xfrm>
          <a:prstGeom prst="rect">
            <a:avLst/>
          </a:prstGeom>
          <a:noFill/>
          <a:ln w="9525">
            <a:noFill/>
            <a:miter lim="800000"/>
            <a:headEnd/>
            <a:tailEnd/>
          </a:ln>
        </p:spPr>
        <p:txBody>
          <a:bodyPr/>
          <a:lstStyle/>
          <a:p>
            <a:pPr marL="342900" indent="-342900" eaLnBrk="1" hangingPunct="1">
              <a:spcBef>
                <a:spcPct val="20000"/>
              </a:spcBef>
            </a:pPr>
            <a:endParaRPr lang="en-US" sz="2800" b="0" dirty="0">
              <a:solidFill>
                <a:schemeClr val="bg1"/>
              </a:solidFill>
              <a:latin typeface="Verdana" pitchFamily="34" charset="0"/>
            </a:endParaRPr>
          </a:p>
          <a:p>
            <a:pPr marL="342900" indent="-342900" eaLnBrk="1" hangingPunct="1">
              <a:spcBef>
                <a:spcPct val="20000"/>
              </a:spcBef>
              <a:buFontTx/>
              <a:buChar char="•"/>
            </a:pPr>
            <a:r>
              <a:rPr lang="en-US" sz="2800" b="0" dirty="0">
                <a:solidFill>
                  <a:srgbClr val="FF0000"/>
                </a:solidFill>
                <a:latin typeface="Verdana" pitchFamily="34" charset="0"/>
              </a:rPr>
              <a:t>Feeds</a:t>
            </a:r>
          </a:p>
          <a:p>
            <a:pPr marL="342900" indent="-342900" eaLnBrk="1" hangingPunct="1">
              <a:spcBef>
                <a:spcPct val="20000"/>
              </a:spcBef>
              <a:buFontTx/>
              <a:buChar char="•"/>
            </a:pPr>
            <a:r>
              <a:rPr lang="en-US" sz="2800" b="0" dirty="0">
                <a:solidFill>
                  <a:srgbClr val="FF0000"/>
                </a:solidFill>
                <a:latin typeface="Verdana" pitchFamily="34" charset="0"/>
              </a:rPr>
              <a:t>Online to offline activities</a:t>
            </a:r>
          </a:p>
          <a:p>
            <a:pPr marL="342900" indent="-342900" eaLnBrk="1" hangingPunct="1">
              <a:spcBef>
                <a:spcPct val="20000"/>
              </a:spcBef>
              <a:buFontTx/>
              <a:buChar char="•"/>
            </a:pPr>
            <a:r>
              <a:rPr lang="en-US" sz="2800" b="0" dirty="0">
                <a:solidFill>
                  <a:srgbClr val="FF0000"/>
                </a:solidFill>
                <a:latin typeface="Verdana" pitchFamily="34" charset="0"/>
              </a:rPr>
              <a:t>Group membership/updates</a:t>
            </a:r>
          </a:p>
          <a:p>
            <a:pPr marL="342900" indent="-342900" eaLnBrk="1" hangingPunct="1">
              <a:spcBef>
                <a:spcPct val="20000"/>
              </a:spcBef>
              <a:buFontTx/>
              <a:buChar char="•"/>
            </a:pPr>
            <a:r>
              <a:rPr lang="en-US" sz="2800" b="0" dirty="0" smtClean="0">
                <a:solidFill>
                  <a:srgbClr val="FF0000"/>
                </a:solidFill>
                <a:latin typeface="Verdana" pitchFamily="34" charset="0"/>
              </a:rPr>
              <a:t>Invitations</a:t>
            </a:r>
          </a:p>
          <a:p>
            <a:pPr marL="342900" indent="-342900" eaLnBrk="1" hangingPunct="1">
              <a:spcBef>
                <a:spcPct val="20000"/>
              </a:spcBef>
              <a:buFontTx/>
              <a:buChar char="•"/>
            </a:pPr>
            <a:r>
              <a:rPr lang="en-US" sz="2800" dirty="0" smtClean="0">
                <a:solidFill>
                  <a:srgbClr val="FF0000"/>
                </a:solidFill>
                <a:latin typeface="Verdana" pitchFamily="34" charset="0"/>
              </a:rPr>
              <a:t>Marketplace</a:t>
            </a:r>
          </a:p>
          <a:p>
            <a:pPr marL="342900" indent="-342900" eaLnBrk="1" hangingPunct="1">
              <a:spcBef>
                <a:spcPct val="20000"/>
              </a:spcBef>
              <a:buFontTx/>
              <a:buChar char="•"/>
            </a:pPr>
            <a:r>
              <a:rPr lang="en-US" sz="2800" b="0" dirty="0" smtClean="0">
                <a:solidFill>
                  <a:srgbClr val="FF0000"/>
                </a:solidFill>
                <a:latin typeface="Verdana" pitchFamily="34" charset="0"/>
              </a:rPr>
              <a:t>Toolbar</a:t>
            </a:r>
            <a:endParaRPr lang="en-US" sz="2800" b="0" dirty="0">
              <a:solidFill>
                <a:srgbClr val="FF0000"/>
              </a:solidFill>
              <a:latin typeface="Verdana" pitchFamily="34" charset="0"/>
            </a:endParaRPr>
          </a:p>
        </p:txBody>
      </p:sp>
      <p:sp>
        <p:nvSpPr>
          <p:cNvPr id="118792" name="Text Box 8"/>
          <p:cNvSpPr txBox="1">
            <a:spLocks noChangeArrowheads="1"/>
          </p:cNvSpPr>
          <p:nvPr/>
        </p:nvSpPr>
        <p:spPr bwMode="auto">
          <a:xfrm>
            <a:off x="381000" y="1295400"/>
            <a:ext cx="7620000" cy="1190625"/>
          </a:xfrm>
          <a:prstGeom prst="rect">
            <a:avLst/>
          </a:prstGeom>
          <a:noFill/>
          <a:ln w="9525">
            <a:noFill/>
            <a:miter lim="800000"/>
            <a:headEnd/>
            <a:tailEnd/>
          </a:ln>
          <a:effectLst/>
        </p:spPr>
        <p:txBody>
          <a:bodyPr>
            <a:spAutoFit/>
          </a:bodyPr>
          <a:lstStyle/>
          <a:p>
            <a:pPr algn="ctr">
              <a:spcBef>
                <a:spcPct val="50000"/>
              </a:spcBef>
            </a:pPr>
            <a:r>
              <a:rPr lang="en-US" sz="3600" b="1" dirty="0">
                <a:solidFill>
                  <a:srgbClr val="FF0000"/>
                </a:solidFill>
                <a:latin typeface="Arial Narrow" pitchFamily="34" charset="0"/>
              </a:rPr>
              <a:t>CONNECTIVITY  </a:t>
            </a:r>
            <a:br>
              <a:rPr lang="en-US" sz="3600" b="1" dirty="0">
                <a:solidFill>
                  <a:srgbClr val="FF0000"/>
                </a:solidFill>
                <a:latin typeface="Arial Narrow" pitchFamily="34" charset="0"/>
              </a:rPr>
            </a:br>
            <a:r>
              <a:rPr lang="en-US" sz="3600" b="1" dirty="0" err="1">
                <a:solidFill>
                  <a:srgbClr val="FF0000"/>
                </a:solidFill>
                <a:latin typeface="Arial Narrow" pitchFamily="34" charset="0"/>
              </a:rPr>
              <a:t>Facebook</a:t>
            </a:r>
            <a:r>
              <a:rPr lang="en-US" sz="3600" b="1" dirty="0">
                <a:solidFill>
                  <a:srgbClr val="FF0000"/>
                </a:solidFill>
                <a:latin typeface="Arial Narrow" pitchFamily="34" charset="0"/>
              </a:rPr>
              <a:t>                    </a:t>
            </a:r>
            <a:r>
              <a:rPr lang="en-US" sz="3600" b="1" dirty="0">
                <a:solidFill>
                  <a:schemeClr val="bg1"/>
                </a:solidFill>
                <a:latin typeface="Arial Narrow" pitchFamily="34" charset="0"/>
              </a:rPr>
              <a:t>            </a:t>
            </a:r>
            <a:r>
              <a:rPr lang="en-US" sz="3600" b="1" dirty="0">
                <a:latin typeface="Arial Narrow" pitchFamily="34" charset="0"/>
              </a:rPr>
              <a:t>MySpace</a:t>
            </a:r>
          </a:p>
        </p:txBody>
      </p:sp>
      <p:sp>
        <p:nvSpPr>
          <p:cNvPr id="118793" name="Rectangle 9"/>
          <p:cNvSpPr>
            <a:spLocks noChangeArrowheads="1"/>
          </p:cNvSpPr>
          <p:nvPr/>
        </p:nvSpPr>
        <p:spPr bwMode="auto">
          <a:xfrm>
            <a:off x="4876801" y="2667000"/>
            <a:ext cx="4344864" cy="3657600"/>
          </a:xfrm>
          <a:prstGeom prst="rect">
            <a:avLst/>
          </a:prstGeom>
          <a:noFill/>
          <a:ln w="9525">
            <a:noFill/>
            <a:miter lim="800000"/>
            <a:headEnd/>
            <a:tailEnd/>
          </a:ln>
        </p:spPr>
        <p:txBody>
          <a:bodyPr/>
          <a:lstStyle/>
          <a:p>
            <a:pPr marL="342900" indent="-342900" eaLnBrk="1" hangingPunct="1">
              <a:spcBef>
                <a:spcPct val="20000"/>
              </a:spcBef>
              <a:buFont typeface="Wingdings" pitchFamily="2" charset="2"/>
              <a:buChar char="ü"/>
            </a:pPr>
            <a:r>
              <a:rPr lang="en-US" sz="2800" b="1" dirty="0">
                <a:latin typeface="Verdana" pitchFamily="34" charset="0"/>
              </a:rPr>
              <a:t>Blogs/feeds</a:t>
            </a:r>
          </a:p>
          <a:p>
            <a:pPr marL="342900" indent="-342900" eaLnBrk="1" hangingPunct="1">
              <a:spcBef>
                <a:spcPct val="20000"/>
              </a:spcBef>
              <a:buFont typeface="Wingdings" pitchFamily="2" charset="2"/>
              <a:buChar char="ü"/>
            </a:pPr>
            <a:r>
              <a:rPr lang="en-US" sz="2800" b="1" dirty="0">
                <a:latin typeface="Verdana" pitchFamily="34" charset="0"/>
              </a:rPr>
              <a:t>Online to offline activities</a:t>
            </a:r>
          </a:p>
          <a:p>
            <a:pPr marL="342900" indent="-342900" eaLnBrk="1" hangingPunct="1">
              <a:spcBef>
                <a:spcPct val="20000"/>
              </a:spcBef>
              <a:buFont typeface="Wingdings" pitchFamily="2" charset="2"/>
              <a:buChar char="ü"/>
            </a:pPr>
            <a:r>
              <a:rPr lang="en-US" sz="2800" b="1" dirty="0">
                <a:latin typeface="Verdana" pitchFamily="34" charset="0"/>
              </a:rPr>
              <a:t>Group membership/updates</a:t>
            </a:r>
          </a:p>
          <a:p>
            <a:pPr marL="342900" indent="-342900" eaLnBrk="1" hangingPunct="1">
              <a:spcBef>
                <a:spcPct val="20000"/>
              </a:spcBef>
              <a:buFont typeface="Wingdings" pitchFamily="2" charset="2"/>
              <a:buChar char="ü"/>
            </a:pPr>
            <a:r>
              <a:rPr lang="en-US" sz="2800" b="1" dirty="0">
                <a:latin typeface="Verdana" pitchFamily="34" charset="0"/>
              </a:rPr>
              <a:t>Invitations</a:t>
            </a:r>
          </a:p>
          <a:p>
            <a:pPr marL="342900" indent="-342900" eaLnBrk="1" hangingPunct="1">
              <a:spcBef>
                <a:spcPct val="20000"/>
              </a:spcBef>
              <a:buFontTx/>
              <a:buChar char="•"/>
            </a:pPr>
            <a:endParaRPr lang="en-US" sz="2800" b="0" dirty="0">
              <a:latin typeface="Verdana" pitchFamily="34" charset="0"/>
            </a:endParaRPr>
          </a:p>
          <a:p>
            <a:pPr marL="342900" indent="-342900" eaLnBrk="1" hangingPunct="1">
              <a:spcBef>
                <a:spcPct val="20000"/>
              </a:spcBef>
              <a:buFontTx/>
              <a:buChar char="•"/>
            </a:pPr>
            <a:endParaRPr lang="en-US" sz="2800" b="0" dirty="0">
              <a:latin typeface="Verdana" pitchFamily="34" charset="0"/>
            </a:endParaRPr>
          </a:p>
          <a:p>
            <a:pPr marL="742950" lvl="1" indent="-285750" eaLnBrk="1" hangingPunct="1">
              <a:spcBef>
                <a:spcPct val="20000"/>
              </a:spcBef>
              <a:buFontTx/>
              <a:buChar char="–"/>
            </a:pPr>
            <a:endParaRPr lang="en-US" sz="2800" b="0" dirty="0">
              <a:latin typeface="Verdana" pitchFamily="34" charset="0"/>
            </a:endParaRPr>
          </a:p>
        </p:txBody>
      </p:sp>
      <p:sp>
        <p:nvSpPr>
          <p:cNvPr id="10" name="Title 23"/>
          <p:cNvSpPr txBox="1">
            <a:spLocks/>
          </p:cNvSpPr>
          <p:nvPr/>
        </p:nvSpPr>
        <p:spPr>
          <a:xfrm>
            <a:off x="381000" y="304800"/>
            <a:ext cx="7772400" cy="868362"/>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chemeClr val="tx2"/>
                </a:solidFill>
                <a:effectLst/>
                <a:uLnTx/>
                <a:uFillTx/>
                <a:latin typeface="+mj-lt"/>
                <a:ea typeface="+mj-ea"/>
                <a:cs typeface="+mj-cs"/>
              </a:rPr>
              <a:t>MySpace Vs. </a:t>
            </a:r>
            <a:r>
              <a:rPr kumimoji="0" lang="en-US" sz="4000" b="0" i="0" u="none" strike="noStrike" kern="1200" cap="none" spc="0" normalizeH="0" baseline="0" noProof="0" dirty="0" err="1" smtClean="0">
                <a:ln>
                  <a:noFill/>
                </a:ln>
                <a:solidFill>
                  <a:schemeClr val="tx2"/>
                </a:solidFill>
                <a:effectLst/>
                <a:uLnTx/>
                <a:uFillTx/>
                <a:latin typeface="+mj-lt"/>
                <a:ea typeface="+mj-ea"/>
                <a:cs typeface="+mj-cs"/>
              </a:rPr>
              <a:t>Facebook</a:t>
            </a:r>
            <a:endParaRPr kumimoji="0" lang="en-US" sz="40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18793"/>
                                        </p:tgtEl>
                                        <p:attrNameLst>
                                          <p:attrName>style.visibility</p:attrName>
                                        </p:attrNameLst>
                                      </p:cBhvr>
                                      <p:to>
                                        <p:strVal val="visible"/>
                                      </p:to>
                                    </p:set>
                                    <p:anim calcmode="lin" valueType="num">
                                      <p:cBhvr additive="base">
                                        <p:cTn id="7" dur="500" fill="hold"/>
                                        <p:tgtEl>
                                          <p:spTgt spid="118793"/>
                                        </p:tgtEl>
                                        <p:attrNameLst>
                                          <p:attrName>ppt_x</p:attrName>
                                        </p:attrNameLst>
                                      </p:cBhvr>
                                      <p:tavLst>
                                        <p:tav tm="0">
                                          <p:val>
                                            <p:strVal val="1+#ppt_w/2"/>
                                          </p:val>
                                        </p:tav>
                                        <p:tav tm="100000">
                                          <p:val>
                                            <p:strVal val="#ppt_x"/>
                                          </p:val>
                                        </p:tav>
                                      </p:tavLst>
                                    </p:anim>
                                    <p:anim calcmode="lin" valueType="num">
                                      <p:cBhvr additive="base">
                                        <p:cTn id="8" dur="500" fill="hold"/>
                                        <p:tgtEl>
                                          <p:spTgt spid="11879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9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228600" y="1295400"/>
            <a:ext cx="8610600" cy="839788"/>
          </a:xfrm>
        </p:spPr>
        <p:txBody>
          <a:bodyPr>
            <a:normAutofit fontScale="90000"/>
          </a:bodyPr>
          <a:lstStyle/>
          <a:p>
            <a:r>
              <a:rPr lang="en-US" sz="2800" dirty="0">
                <a:latin typeface="Arial Narrow" pitchFamily="34" charset="0"/>
              </a:rPr>
              <a:t>Top 20 Social Networks</a:t>
            </a:r>
            <a:br>
              <a:rPr lang="en-US" sz="2800" dirty="0">
                <a:latin typeface="Arial Narrow" pitchFamily="34" charset="0"/>
              </a:rPr>
            </a:br>
            <a:r>
              <a:rPr lang="en-US" dirty="0">
                <a:latin typeface="Arial Narrow" pitchFamily="34" charset="0"/>
              </a:rPr>
              <a:t>(Ranked by Attention, April 2007, Compete.com)</a:t>
            </a:r>
          </a:p>
        </p:txBody>
      </p:sp>
      <p:sp>
        <p:nvSpPr>
          <p:cNvPr id="56323" name="Text Box 3"/>
          <p:cNvSpPr txBox="1">
            <a:spLocks noChangeArrowheads="1"/>
          </p:cNvSpPr>
          <p:nvPr/>
        </p:nvSpPr>
        <p:spPr bwMode="auto">
          <a:xfrm>
            <a:off x="3200400" y="2971800"/>
            <a:ext cx="2057400" cy="457200"/>
          </a:xfrm>
          <a:prstGeom prst="rect">
            <a:avLst/>
          </a:prstGeom>
          <a:noFill/>
          <a:ln w="9525">
            <a:noFill/>
            <a:miter lim="800000"/>
            <a:headEnd/>
            <a:tailEnd/>
          </a:ln>
        </p:spPr>
        <p:txBody>
          <a:bodyPr>
            <a:spAutoFit/>
          </a:bodyPr>
          <a:lstStyle/>
          <a:p>
            <a:pPr>
              <a:spcBef>
                <a:spcPct val="50000"/>
              </a:spcBef>
            </a:pPr>
            <a:endParaRPr lang="en-US" b="0"/>
          </a:p>
        </p:txBody>
      </p:sp>
      <p:pic>
        <p:nvPicPr>
          <p:cNvPr id="56326" name="Picture 6"/>
          <p:cNvPicPr>
            <a:picLocks noChangeAspect="1" noChangeArrowheads="1"/>
          </p:cNvPicPr>
          <p:nvPr/>
        </p:nvPicPr>
        <p:blipFill>
          <a:blip r:embed="rId3" cstate="print"/>
          <a:srcRect t="8743"/>
          <a:stretch>
            <a:fillRect/>
          </a:stretch>
        </p:blipFill>
        <p:spPr bwMode="auto">
          <a:xfrm>
            <a:off x="1676400" y="2085975"/>
            <a:ext cx="5524500" cy="4238625"/>
          </a:xfrm>
          <a:prstGeom prst="rect">
            <a:avLst/>
          </a:prstGeom>
          <a:noFill/>
          <a:ln w="9525">
            <a:noFill/>
            <a:miter lim="800000"/>
            <a:headEnd/>
            <a:tailEnd/>
          </a:ln>
          <a:effectLst/>
        </p:spPr>
      </p:pic>
      <p:sp>
        <p:nvSpPr>
          <p:cNvPr id="5" name="Title 23"/>
          <p:cNvSpPr txBox="1">
            <a:spLocks/>
          </p:cNvSpPr>
          <p:nvPr/>
        </p:nvSpPr>
        <p:spPr>
          <a:xfrm>
            <a:off x="381000" y="304800"/>
            <a:ext cx="7772400" cy="868362"/>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chemeClr val="tx2"/>
                </a:solidFill>
                <a:effectLst/>
                <a:uLnTx/>
                <a:uFillTx/>
                <a:latin typeface="+mj-lt"/>
                <a:ea typeface="+mj-ea"/>
                <a:cs typeface="+mj-cs"/>
              </a:rPr>
              <a:t>MySpace Vs. </a:t>
            </a:r>
            <a:r>
              <a:rPr kumimoji="0" lang="en-US" sz="4000" b="0" i="0" u="none" strike="noStrike" kern="1200" cap="none" spc="0" normalizeH="0" baseline="0" noProof="0" dirty="0" err="1" smtClean="0">
                <a:ln>
                  <a:noFill/>
                </a:ln>
                <a:solidFill>
                  <a:schemeClr val="tx2"/>
                </a:solidFill>
                <a:effectLst/>
                <a:uLnTx/>
                <a:uFillTx/>
                <a:latin typeface="+mj-lt"/>
                <a:ea typeface="+mj-ea"/>
                <a:cs typeface="+mj-cs"/>
              </a:rPr>
              <a:t>Facebook</a:t>
            </a:r>
            <a:endParaRPr kumimoji="0" lang="en-US" sz="40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85800"/>
            <a:ext cx="7772400" cy="1143000"/>
          </a:xfrm>
        </p:spPr>
        <p:txBody>
          <a:bodyPr>
            <a:normAutofit fontScale="90000"/>
          </a:bodyPr>
          <a:lstStyle/>
          <a:p>
            <a:r>
              <a:rPr lang="en-US" b="1" dirty="0" smtClean="0"/>
              <a:t>Should MySpace enter into Google’s Open Social Platform? </a:t>
            </a:r>
            <a:endParaRPr lang="en-US" b="1" dirty="0"/>
          </a:p>
        </p:txBody>
      </p:sp>
      <p:pic>
        <p:nvPicPr>
          <p:cNvPr id="39939" name="Picture 3"/>
          <p:cNvPicPr>
            <a:picLocks noChangeAspect="1" noChangeArrowheads="1"/>
          </p:cNvPicPr>
          <p:nvPr/>
        </p:nvPicPr>
        <p:blipFill>
          <a:blip r:embed="rId2" cstate="print"/>
          <a:srcRect/>
          <a:stretch>
            <a:fillRect/>
          </a:stretch>
        </p:blipFill>
        <p:spPr bwMode="auto">
          <a:xfrm>
            <a:off x="2286000" y="2362200"/>
            <a:ext cx="4572000" cy="4171950"/>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Should MySpace enter into Google’s Open Social Platform? </a:t>
            </a:r>
            <a:endParaRPr lang="en-US" dirty="0"/>
          </a:p>
        </p:txBody>
      </p:sp>
      <p:sp>
        <p:nvSpPr>
          <p:cNvPr id="3" name="Content Placeholder 2"/>
          <p:cNvSpPr>
            <a:spLocks noGrp="1"/>
          </p:cNvSpPr>
          <p:nvPr>
            <p:ph sz="quarter" idx="1"/>
          </p:nvPr>
        </p:nvSpPr>
        <p:spPr>
          <a:xfrm>
            <a:off x="0" y="1447800"/>
            <a:ext cx="8686800" cy="4572000"/>
          </a:xfrm>
        </p:spPr>
        <p:txBody>
          <a:bodyPr>
            <a:normAutofit/>
          </a:bodyPr>
          <a:lstStyle/>
          <a:p>
            <a:r>
              <a:rPr lang="en-US" b="1" dirty="0" smtClean="0"/>
              <a:t>Benefits of joining</a:t>
            </a:r>
          </a:p>
          <a:p>
            <a:pPr lvl="1"/>
            <a:r>
              <a:rPr lang="en-US" dirty="0" smtClean="0"/>
              <a:t>Acquire comparable functionality as that of other competitors; </a:t>
            </a:r>
            <a:r>
              <a:rPr lang="en-US" dirty="0" err="1" smtClean="0"/>
              <a:t>Facebook</a:t>
            </a:r>
            <a:endParaRPr lang="en-US" dirty="0" smtClean="0"/>
          </a:p>
          <a:p>
            <a:pPr lvl="1"/>
            <a:r>
              <a:rPr lang="en-US" dirty="0" smtClean="0"/>
              <a:t>No major investment</a:t>
            </a:r>
          </a:p>
          <a:p>
            <a:pPr lvl="1"/>
            <a:endParaRPr lang="en-US" dirty="0" smtClean="0"/>
          </a:p>
          <a:p>
            <a:r>
              <a:rPr lang="en-US" b="1" dirty="0" smtClean="0"/>
              <a:t>Costs of Joining </a:t>
            </a:r>
          </a:p>
          <a:p>
            <a:pPr lvl="1"/>
            <a:r>
              <a:rPr lang="en-US" dirty="0" smtClean="0"/>
              <a:t>Privacy issues</a:t>
            </a:r>
          </a:p>
          <a:p>
            <a:pPr lvl="1"/>
            <a:r>
              <a:rPr lang="en-US" dirty="0" smtClean="0"/>
              <a:t>Only mirroring other competitors; </a:t>
            </a:r>
            <a:r>
              <a:rPr lang="en-US" dirty="0" err="1" smtClean="0"/>
              <a:t>Facebook</a:t>
            </a:r>
            <a:endParaRPr lang="en-US" dirty="0" smtClean="0"/>
          </a:p>
          <a:p>
            <a:pPr lvl="1"/>
            <a:r>
              <a:rPr lang="en-US" dirty="0" smtClean="0"/>
              <a:t>Low cost of investment; major cost on organizational and IT strategies</a:t>
            </a:r>
          </a:p>
          <a:p>
            <a:pPr lvl="1"/>
            <a:r>
              <a:rPr lang="en-US" dirty="0" smtClean="0"/>
              <a:t>How will changes influence user perception</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Should MySpace enter into Google’s Open Social Platform? </a:t>
            </a:r>
            <a:endParaRPr lang="en-US" dirty="0"/>
          </a:p>
        </p:txBody>
      </p:sp>
      <p:sp>
        <p:nvSpPr>
          <p:cNvPr id="3" name="Content Placeholder 2"/>
          <p:cNvSpPr>
            <a:spLocks noGrp="1"/>
          </p:cNvSpPr>
          <p:nvPr>
            <p:ph sz="quarter" idx="1"/>
          </p:nvPr>
        </p:nvSpPr>
        <p:spPr>
          <a:xfrm>
            <a:off x="0" y="1905000"/>
            <a:ext cx="8686800" cy="4572000"/>
          </a:xfrm>
        </p:spPr>
        <p:txBody>
          <a:bodyPr>
            <a:normAutofit/>
          </a:bodyPr>
          <a:lstStyle/>
          <a:p>
            <a:r>
              <a:rPr lang="en-US" sz="3200" b="1" dirty="0" smtClean="0"/>
              <a:t>Arguments against Joining</a:t>
            </a:r>
          </a:p>
          <a:p>
            <a:pPr lvl="1"/>
            <a:r>
              <a:rPr lang="en-US" sz="3200" dirty="0" smtClean="0"/>
              <a:t>Google at some point may steer project against MySpace’s wishes</a:t>
            </a:r>
          </a:p>
          <a:p>
            <a:pPr lvl="1"/>
            <a:r>
              <a:rPr lang="en-US" sz="3200" dirty="0" smtClean="0"/>
              <a:t>Open Social is a confederation of many sites. </a:t>
            </a:r>
          </a:p>
          <a:p>
            <a:pPr lvl="1"/>
            <a:r>
              <a:rPr lang="en-US" sz="3200" dirty="0" smtClean="0"/>
              <a:t>Given the size of MySpace it should not have problems attracting developers to it’s platforms.</a:t>
            </a:r>
          </a:p>
          <a:p>
            <a:pPr lvl="1">
              <a:buNone/>
            </a:pPr>
            <a:endParaRPr lang="en-US" dirty="0" smtClean="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Should MySpace enter into Google’s Open Social Platform? </a:t>
            </a:r>
            <a:endParaRPr lang="en-US" dirty="0"/>
          </a:p>
        </p:txBody>
      </p:sp>
      <p:sp>
        <p:nvSpPr>
          <p:cNvPr id="3" name="Content Placeholder 2"/>
          <p:cNvSpPr>
            <a:spLocks noGrp="1"/>
          </p:cNvSpPr>
          <p:nvPr>
            <p:ph sz="quarter" idx="1"/>
          </p:nvPr>
        </p:nvSpPr>
        <p:spPr>
          <a:xfrm>
            <a:off x="0" y="1905000"/>
            <a:ext cx="8686800" cy="4572000"/>
          </a:xfrm>
        </p:spPr>
        <p:txBody>
          <a:bodyPr>
            <a:normAutofit fontScale="92500"/>
          </a:bodyPr>
          <a:lstStyle/>
          <a:p>
            <a:r>
              <a:rPr lang="en-US" sz="3200" b="1" dirty="0" smtClean="0"/>
              <a:t>Arguments for Joining</a:t>
            </a:r>
          </a:p>
          <a:p>
            <a:pPr lvl="1"/>
            <a:r>
              <a:rPr lang="en-US" sz="3200" dirty="0" smtClean="0"/>
              <a:t>If MySpace is the biggest member of Open Social, Google will not do anything to undermine MySpace. </a:t>
            </a:r>
          </a:p>
          <a:p>
            <a:pPr lvl="1"/>
            <a:r>
              <a:rPr lang="en-US" sz="3200" dirty="0" smtClean="0"/>
              <a:t>If Open Source becomes a de facto standard, MySpace would cannot afford to maintain a parallel standard. It will be a Wintel Vs Mac in the social networking arena. </a:t>
            </a:r>
          </a:p>
          <a:p>
            <a:pPr lvl="1"/>
            <a:r>
              <a:rPr lang="en-US" sz="3200" dirty="0" smtClean="0"/>
              <a:t>Acquire comparable functionality as that of other competitors. </a:t>
            </a:r>
          </a:p>
          <a:p>
            <a:pPr lvl="1"/>
            <a:r>
              <a:rPr lang="en-US" sz="3200" dirty="0" smtClean="0"/>
              <a:t>May be able to offer better counterweight to </a:t>
            </a:r>
            <a:r>
              <a:rPr lang="en-US" sz="3200" dirty="0" err="1" smtClean="0"/>
              <a:t>Facebook</a:t>
            </a:r>
            <a:r>
              <a:rPr lang="en-US" sz="3200" dirty="0" smtClean="0"/>
              <a:t>. </a:t>
            </a:r>
          </a:p>
          <a:p>
            <a:pPr lvl="1">
              <a:buNone/>
            </a:pPr>
            <a:endParaRPr lang="en-US" dirty="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Questions</a:t>
            </a:r>
            <a:endParaRPr lang="en-US" dirty="0"/>
          </a:p>
        </p:txBody>
      </p:sp>
      <p:sp>
        <p:nvSpPr>
          <p:cNvPr id="3" name="Content Placeholder 2"/>
          <p:cNvSpPr>
            <a:spLocks noGrp="1"/>
          </p:cNvSpPr>
          <p:nvPr>
            <p:ph sz="quarter" idx="1"/>
          </p:nvPr>
        </p:nvSpPr>
        <p:spPr>
          <a:xfrm>
            <a:off x="0" y="1447800"/>
            <a:ext cx="8686800" cy="4572000"/>
          </a:xfrm>
        </p:spPr>
        <p:txBody>
          <a:bodyPr>
            <a:normAutofit/>
          </a:bodyPr>
          <a:lstStyle/>
          <a:p>
            <a:r>
              <a:rPr lang="en-US" sz="3600" dirty="0" smtClean="0"/>
              <a:t>Why </a:t>
            </a:r>
            <a:r>
              <a:rPr lang="en-US" sz="3600" dirty="0" smtClean="0"/>
              <a:t>is MySpace so Successful? </a:t>
            </a:r>
          </a:p>
          <a:p>
            <a:r>
              <a:rPr lang="en-US" sz="3600" dirty="0" smtClean="0"/>
              <a:t>Compare and Contrast MySpace and </a:t>
            </a:r>
            <a:r>
              <a:rPr lang="en-US" sz="3600" dirty="0" err="1" smtClean="0"/>
              <a:t>FaceBook</a:t>
            </a:r>
            <a:r>
              <a:rPr lang="en-US" sz="3600" dirty="0" smtClean="0"/>
              <a:t>?</a:t>
            </a:r>
          </a:p>
          <a:p>
            <a:r>
              <a:rPr lang="en-US" sz="3600" dirty="0" smtClean="0"/>
              <a:t>Should MySpace join </a:t>
            </a:r>
            <a:r>
              <a:rPr lang="en-US" sz="3600" dirty="0" err="1" smtClean="0"/>
              <a:t>OpenSocial</a:t>
            </a:r>
            <a:r>
              <a:rPr lang="en-US" sz="3600" dirty="0" smtClean="0"/>
              <a:t> or invest in its own platform</a:t>
            </a:r>
            <a:endParaRPr lang="en-US" sz="36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Should MySpace enter into Google’s Open Social Platform? </a:t>
            </a:r>
            <a:endParaRPr lang="en-US" dirty="0"/>
          </a:p>
        </p:txBody>
      </p:sp>
      <p:sp>
        <p:nvSpPr>
          <p:cNvPr id="3" name="Content Placeholder 2"/>
          <p:cNvSpPr>
            <a:spLocks noGrp="1"/>
          </p:cNvSpPr>
          <p:nvPr>
            <p:ph sz="quarter" idx="1"/>
          </p:nvPr>
        </p:nvSpPr>
        <p:spPr>
          <a:xfrm>
            <a:off x="914400" y="2590800"/>
            <a:ext cx="7772400" cy="1752600"/>
          </a:xfrm>
        </p:spPr>
        <p:txBody>
          <a:bodyPr>
            <a:normAutofit/>
          </a:bodyPr>
          <a:lstStyle/>
          <a:p>
            <a:r>
              <a:rPr lang="en-US" sz="5400" dirty="0" smtClean="0"/>
              <a:t>So did MySpace Join Open Social?</a:t>
            </a:r>
            <a:endParaRPr lang="en-US" sz="54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895600"/>
            <a:ext cx="7772400" cy="1143000"/>
          </a:xfrm>
        </p:spPr>
        <p:txBody>
          <a:bodyPr>
            <a:normAutofit/>
          </a:bodyPr>
          <a:lstStyle/>
          <a:p>
            <a:pPr algn="ctr"/>
            <a:r>
              <a:rPr lang="en-US" sz="5400" dirty="0" smtClean="0"/>
              <a:t>Questions/ Comments</a:t>
            </a:r>
            <a:endParaRPr lang="en-US" sz="5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393" name="Object 9"/>
          <p:cNvGraphicFramePr>
            <a:graphicFrameLocks noChangeAspect="1"/>
          </p:cNvGraphicFramePr>
          <p:nvPr>
            <p:ph idx="1"/>
          </p:nvPr>
        </p:nvGraphicFramePr>
        <p:xfrm>
          <a:off x="1143000" y="1447800"/>
          <a:ext cx="6324600" cy="5181600"/>
        </p:xfrm>
        <a:graphic>
          <a:graphicData uri="http://schemas.openxmlformats.org/presentationml/2006/ole">
            <p:oleObj spid="_x0000_s4098" name="Visio" r:id="rId3" imgW="3191866" imgH="2773680" progId="Visio.Drawing.11">
              <p:embed/>
            </p:oleObj>
          </a:graphicData>
        </a:graphic>
      </p:graphicFrame>
      <p:sp>
        <p:nvSpPr>
          <p:cNvPr id="16386" name="Rectangle 2"/>
          <p:cNvSpPr>
            <a:spLocks noGrp="1" noChangeArrowheads="1"/>
          </p:cNvSpPr>
          <p:nvPr>
            <p:ph type="title"/>
          </p:nvPr>
        </p:nvSpPr>
        <p:spPr>
          <a:xfrm>
            <a:off x="914400" y="762000"/>
            <a:ext cx="7772400" cy="655638"/>
          </a:xfrm>
        </p:spPr>
        <p:txBody>
          <a:bodyPr>
            <a:normAutofit fontScale="90000"/>
          </a:bodyPr>
          <a:lstStyle/>
          <a:p>
            <a:r>
              <a:rPr lang="en-US" dirty="0"/>
              <a:t>Benefits of Social Networks</a:t>
            </a:r>
          </a:p>
        </p:txBody>
      </p:sp>
      <p:sp>
        <p:nvSpPr>
          <p:cNvPr id="16390" name="Oval 6"/>
          <p:cNvSpPr>
            <a:spLocks noChangeArrowheads="1"/>
          </p:cNvSpPr>
          <p:nvPr/>
        </p:nvSpPr>
        <p:spPr bwMode="auto">
          <a:xfrm>
            <a:off x="2895600" y="5257800"/>
            <a:ext cx="914400" cy="609600"/>
          </a:xfrm>
          <a:prstGeom prst="ellipse">
            <a:avLst/>
          </a:prstGeom>
          <a:noFill/>
          <a:ln w="38100">
            <a:solidFill>
              <a:srgbClr val="FF0000"/>
            </a:solidFill>
            <a:round/>
            <a:headEnd/>
            <a:tailEnd/>
          </a:ln>
          <a:effectLst/>
        </p:spPr>
        <p:txBody>
          <a:bodyPr wrap="none" anchor="ctr"/>
          <a:lstStyle/>
          <a:p>
            <a:pPr algn="ctr"/>
            <a:endParaRPr lang="en-US"/>
          </a:p>
        </p:txBody>
      </p:sp>
      <p:sp>
        <p:nvSpPr>
          <p:cNvPr id="16395" name="Oval 11"/>
          <p:cNvSpPr>
            <a:spLocks noChangeArrowheads="1"/>
          </p:cNvSpPr>
          <p:nvPr/>
        </p:nvSpPr>
        <p:spPr bwMode="auto">
          <a:xfrm>
            <a:off x="4114800" y="4267200"/>
            <a:ext cx="914400" cy="533400"/>
          </a:xfrm>
          <a:prstGeom prst="ellipse">
            <a:avLst/>
          </a:prstGeom>
          <a:noFill/>
          <a:ln w="38100">
            <a:solidFill>
              <a:srgbClr val="FF0000"/>
            </a:solidFill>
            <a:round/>
            <a:headEnd/>
            <a:tailEnd/>
          </a:ln>
          <a:effectLst/>
        </p:spPr>
        <p:txBody>
          <a:bodyPr wrap="none" anchor="ctr"/>
          <a:lstStyle/>
          <a:p>
            <a:pPr algn="ctr"/>
            <a:endParaRPr lang="en-US"/>
          </a:p>
        </p:txBody>
      </p:sp>
      <p:sp>
        <p:nvSpPr>
          <p:cNvPr id="16396" name="Oval 12"/>
          <p:cNvSpPr>
            <a:spLocks noChangeArrowheads="1"/>
          </p:cNvSpPr>
          <p:nvPr/>
        </p:nvSpPr>
        <p:spPr bwMode="auto">
          <a:xfrm>
            <a:off x="5105400" y="5410200"/>
            <a:ext cx="838200" cy="457200"/>
          </a:xfrm>
          <a:prstGeom prst="ellipse">
            <a:avLst/>
          </a:prstGeom>
          <a:noFill/>
          <a:ln w="38100">
            <a:solidFill>
              <a:srgbClr val="FF0000"/>
            </a:solidFill>
            <a:round/>
            <a:headEnd/>
            <a:tailEnd/>
          </a:ln>
          <a:effectLst/>
        </p:spPr>
        <p:txBody>
          <a:bodyPr wrap="none" anchor="ctr"/>
          <a:lstStyle/>
          <a:p>
            <a:pPr algn="ctr"/>
            <a:endParaRPr lang="en-US"/>
          </a:p>
        </p:txBody>
      </p:sp>
      <p:sp>
        <p:nvSpPr>
          <p:cNvPr id="16397" name="Oval 13"/>
          <p:cNvSpPr>
            <a:spLocks noChangeArrowheads="1"/>
          </p:cNvSpPr>
          <p:nvPr/>
        </p:nvSpPr>
        <p:spPr bwMode="auto">
          <a:xfrm>
            <a:off x="3276600" y="3962400"/>
            <a:ext cx="914400" cy="457200"/>
          </a:xfrm>
          <a:prstGeom prst="ellipse">
            <a:avLst/>
          </a:prstGeom>
          <a:noFill/>
          <a:ln w="38100">
            <a:solidFill>
              <a:srgbClr val="FF0000"/>
            </a:solidFill>
            <a:round/>
            <a:headEnd/>
            <a:tailEnd/>
          </a:ln>
          <a:effectLst/>
        </p:spPr>
        <p:txBody>
          <a:bodyPr wrap="none" anchor="ctr"/>
          <a:lstStyle/>
          <a:p>
            <a:pPr algn="ctr"/>
            <a:endParaRPr lang="en-US"/>
          </a:p>
        </p:txBody>
      </p:sp>
      <p:sp>
        <p:nvSpPr>
          <p:cNvPr id="9" name="Title 1"/>
          <p:cNvSpPr txBox="1">
            <a:spLocks/>
          </p:cNvSpPr>
          <p:nvPr/>
        </p:nvSpPr>
        <p:spPr>
          <a:xfrm>
            <a:off x="457200" y="267494"/>
            <a:ext cx="8229600" cy="1027906"/>
          </a:xfrm>
          <a:prstGeom prst="rect">
            <a:avLst/>
          </a:prstGeom>
        </p:spPr>
        <p:txBody>
          <a:bodyPr bIns="91440" anchor="b" anchorCtr="0">
            <a:normAutofit fontScale="900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chemeClr val="tx2"/>
                </a:solidFill>
                <a:effectLst/>
                <a:uLnTx/>
                <a:uFillTx/>
                <a:latin typeface="+mj-lt"/>
                <a:ea typeface="+mj-ea"/>
                <a:cs typeface="+mj-cs"/>
              </a:rPr>
              <a:t>Why is MySpace so Successful? </a:t>
            </a:r>
            <a:br>
              <a:rPr kumimoji="0" lang="en-US" sz="4000" b="1" i="0" u="none" strike="noStrike" kern="1200" cap="none" spc="0" normalizeH="0" baseline="0" noProof="0" dirty="0" smtClean="0">
                <a:ln>
                  <a:noFill/>
                </a:ln>
                <a:solidFill>
                  <a:schemeClr val="tx2"/>
                </a:solidFill>
                <a:effectLst/>
                <a:uLnTx/>
                <a:uFillTx/>
                <a:latin typeface="+mj-lt"/>
                <a:ea typeface="+mj-ea"/>
                <a:cs typeface="+mj-cs"/>
              </a:rPr>
            </a:br>
            <a:endParaRPr kumimoji="0" lang="en-US" sz="4000" b="1"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9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39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39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3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0" grpId="0" animBg="1"/>
      <p:bldP spid="16395" grpId="0" animBg="1"/>
      <p:bldP spid="16396" grpId="0" animBg="1"/>
      <p:bldP spid="1639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914400" y="274638"/>
            <a:ext cx="7772400" cy="792162"/>
          </a:xfrm>
        </p:spPr>
        <p:txBody>
          <a:bodyPr/>
          <a:lstStyle/>
          <a:p>
            <a:r>
              <a:rPr lang="en-US" dirty="0" smtClean="0"/>
              <a:t>Why is MySpace so Successful?</a:t>
            </a:r>
            <a:endParaRPr lang="en-US" dirty="0"/>
          </a:p>
        </p:txBody>
      </p:sp>
      <p:sp>
        <p:nvSpPr>
          <p:cNvPr id="46084" name="Rectangle 4"/>
          <p:cNvSpPr>
            <a:spLocks noChangeArrowheads="1"/>
          </p:cNvSpPr>
          <p:nvPr/>
        </p:nvSpPr>
        <p:spPr bwMode="auto">
          <a:xfrm>
            <a:off x="1066800" y="1295400"/>
            <a:ext cx="2286000" cy="1295400"/>
          </a:xfrm>
          <a:prstGeom prst="rect">
            <a:avLst/>
          </a:prstGeom>
          <a:solidFill>
            <a:schemeClr val="accent1"/>
          </a:solidFill>
          <a:ln w="9525">
            <a:solidFill>
              <a:schemeClr val="tx1"/>
            </a:solidFill>
            <a:miter lim="800000"/>
            <a:headEnd/>
            <a:tailEnd/>
          </a:ln>
          <a:effectLst/>
        </p:spPr>
        <p:txBody>
          <a:bodyPr wrap="none" anchor="ctr"/>
          <a:lstStyle/>
          <a:p>
            <a:pPr algn="ctr"/>
            <a:r>
              <a:rPr lang="en-US" dirty="0" smtClean="0"/>
              <a:t>3 Benefits</a:t>
            </a:r>
            <a:endParaRPr lang="en-US" dirty="0"/>
          </a:p>
        </p:txBody>
      </p:sp>
      <p:sp>
        <p:nvSpPr>
          <p:cNvPr id="46085" name="AutoShape 5"/>
          <p:cNvSpPr>
            <a:spLocks noChangeArrowheads="1"/>
          </p:cNvSpPr>
          <p:nvPr/>
        </p:nvSpPr>
        <p:spPr bwMode="auto">
          <a:xfrm rot="2212194">
            <a:off x="3429000" y="2819400"/>
            <a:ext cx="2209800" cy="1143000"/>
          </a:xfrm>
          <a:prstGeom prst="rightArrow">
            <a:avLst>
              <a:gd name="adj1" fmla="val 50000"/>
              <a:gd name="adj2" fmla="val 48333"/>
            </a:avLst>
          </a:prstGeom>
          <a:solidFill>
            <a:schemeClr val="accent1"/>
          </a:solidFill>
          <a:ln w="9525">
            <a:solidFill>
              <a:schemeClr val="tx1"/>
            </a:solidFill>
            <a:miter lim="800000"/>
            <a:headEnd/>
            <a:tailEnd/>
          </a:ln>
          <a:effectLst/>
        </p:spPr>
        <p:txBody>
          <a:bodyPr wrap="none" anchor="ctr"/>
          <a:lstStyle/>
          <a:p>
            <a:endParaRPr lang="en-US"/>
          </a:p>
        </p:txBody>
      </p:sp>
      <p:sp>
        <p:nvSpPr>
          <p:cNvPr id="46086" name="Rectangle 6"/>
          <p:cNvSpPr>
            <a:spLocks noChangeArrowheads="1"/>
          </p:cNvSpPr>
          <p:nvPr/>
        </p:nvSpPr>
        <p:spPr bwMode="auto">
          <a:xfrm>
            <a:off x="5791200" y="4114800"/>
            <a:ext cx="2286000" cy="1295400"/>
          </a:xfrm>
          <a:prstGeom prst="rect">
            <a:avLst/>
          </a:prstGeom>
          <a:solidFill>
            <a:schemeClr val="accent1"/>
          </a:solidFill>
          <a:ln w="9525">
            <a:solidFill>
              <a:schemeClr val="tx1"/>
            </a:solidFill>
            <a:miter lim="800000"/>
            <a:headEnd/>
            <a:tailEnd/>
          </a:ln>
          <a:effectLst/>
        </p:spPr>
        <p:txBody>
          <a:bodyPr wrap="none" anchor="ctr"/>
          <a:lstStyle/>
          <a:p>
            <a:pPr algn="ctr"/>
            <a:r>
              <a:rPr lang="en-US"/>
              <a:t>Business</a:t>
            </a:r>
          </a:p>
        </p:txBody>
      </p:sp>
      <p:sp>
        <p:nvSpPr>
          <p:cNvPr id="46087" name="Text Box 7"/>
          <p:cNvSpPr txBox="1">
            <a:spLocks noChangeArrowheads="1"/>
          </p:cNvSpPr>
          <p:nvPr/>
        </p:nvSpPr>
        <p:spPr bwMode="auto">
          <a:xfrm>
            <a:off x="2133600" y="3429000"/>
            <a:ext cx="4572000" cy="1604963"/>
          </a:xfrm>
          <a:prstGeom prst="rect">
            <a:avLst/>
          </a:prstGeom>
          <a:noFill/>
          <a:ln w="9525">
            <a:noFill/>
            <a:miter lim="800000"/>
            <a:headEnd/>
            <a:tailEnd/>
          </a:ln>
          <a:effectLst/>
        </p:spPr>
        <p:txBody>
          <a:bodyPr>
            <a:spAutoFit/>
          </a:bodyPr>
          <a:lstStyle/>
          <a:p>
            <a:pPr marL="342900" indent="-342900">
              <a:spcBef>
                <a:spcPct val="50000"/>
              </a:spcBef>
            </a:pPr>
            <a:r>
              <a:rPr lang="en-US" b="1"/>
              <a:t>Key Questions:</a:t>
            </a:r>
          </a:p>
          <a:p>
            <a:pPr marL="342900" indent="-342900">
              <a:spcBef>
                <a:spcPct val="50000"/>
              </a:spcBef>
              <a:buFontTx/>
              <a:buAutoNum type="arabicParenR"/>
            </a:pPr>
            <a:r>
              <a:rPr lang="en-US"/>
              <a:t>How to grow?</a:t>
            </a:r>
          </a:p>
          <a:p>
            <a:pPr marL="342900" indent="-342900">
              <a:spcBef>
                <a:spcPct val="50000"/>
              </a:spcBef>
              <a:buFontTx/>
              <a:buAutoNum type="arabicParenR"/>
            </a:pPr>
            <a:r>
              <a:rPr lang="en-US"/>
              <a:t>How to monetize?</a:t>
            </a:r>
          </a:p>
          <a:p>
            <a:pPr marL="342900" indent="-342900">
              <a:spcBef>
                <a:spcPct val="50000"/>
              </a:spcBef>
              <a:buFontTx/>
              <a:buAutoNum type="arabicParenR"/>
            </a:pPr>
            <a:r>
              <a:rPr lang="en-US"/>
              <a:t>How to keep users?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6084"/>
                                        </p:tgtEl>
                                        <p:attrNameLst>
                                          <p:attrName>style.visibility</p:attrName>
                                        </p:attrNameLst>
                                      </p:cBhvr>
                                      <p:to>
                                        <p:strVal val="visible"/>
                                      </p:to>
                                    </p:set>
                                    <p:animEffect transition="in" filter="wipe(up)">
                                      <p:cBhvr>
                                        <p:cTn id="7" dur="500"/>
                                        <p:tgtEl>
                                          <p:spTgt spid="46084"/>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46085"/>
                                        </p:tgtEl>
                                        <p:attrNameLst>
                                          <p:attrName>style.visibility</p:attrName>
                                        </p:attrNameLst>
                                      </p:cBhvr>
                                      <p:to>
                                        <p:strVal val="visible"/>
                                      </p:to>
                                    </p:set>
                                    <p:animEffect transition="in" filter="wipe(up)">
                                      <p:cBhvr>
                                        <p:cTn id="10" dur="500"/>
                                        <p:tgtEl>
                                          <p:spTgt spid="46085"/>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46086"/>
                                        </p:tgtEl>
                                        <p:attrNameLst>
                                          <p:attrName>style.visibility</p:attrName>
                                        </p:attrNameLst>
                                      </p:cBhvr>
                                      <p:to>
                                        <p:strVal val="visible"/>
                                      </p:to>
                                    </p:set>
                                    <p:animEffect transition="in" filter="wipe(up)">
                                      <p:cBhvr>
                                        <p:cTn id="13" dur="500"/>
                                        <p:tgtEl>
                                          <p:spTgt spid="46086"/>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46087"/>
                                        </p:tgtEl>
                                        <p:attrNameLst>
                                          <p:attrName>style.visibility</p:attrName>
                                        </p:attrNameLst>
                                      </p:cBhvr>
                                      <p:to>
                                        <p:strVal val="visible"/>
                                      </p:to>
                                    </p:set>
                                    <p:animEffect transition="in" filter="wipe(up)">
                                      <p:cBhvr>
                                        <p:cTn id="16" dur="500"/>
                                        <p:tgtEl>
                                          <p:spTgt spid="460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4" grpId="0" animBg="1"/>
      <p:bldP spid="46085" grpId="0" animBg="1"/>
      <p:bldP spid="46086" grpId="0" animBg="1"/>
      <p:bldP spid="4608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914400" y="1295400"/>
            <a:ext cx="7772400" cy="427038"/>
          </a:xfrm>
        </p:spPr>
        <p:txBody>
          <a:bodyPr>
            <a:normAutofit fontScale="90000"/>
          </a:bodyPr>
          <a:lstStyle/>
          <a:p>
            <a:r>
              <a:rPr lang="en-US" dirty="0" smtClean="0"/>
              <a:t>MySpace: Ecosystem</a:t>
            </a:r>
            <a:endParaRPr lang="en-US" dirty="0"/>
          </a:p>
        </p:txBody>
      </p:sp>
      <p:graphicFrame>
        <p:nvGraphicFramePr>
          <p:cNvPr id="70659" name="Object 3"/>
          <p:cNvGraphicFramePr>
            <a:graphicFrameLocks noChangeAspect="1"/>
          </p:cNvGraphicFramePr>
          <p:nvPr>
            <p:ph idx="1"/>
          </p:nvPr>
        </p:nvGraphicFramePr>
        <p:xfrm>
          <a:off x="228600" y="1600200"/>
          <a:ext cx="8153400" cy="4990968"/>
        </p:xfrm>
        <a:graphic>
          <a:graphicData uri="http://schemas.openxmlformats.org/presentationml/2006/ole">
            <p:oleObj spid="_x0000_s9218" name="Visio" r:id="rId3" imgW="6624726" imgH="4616298" progId="Visio.Drawing.11">
              <p:embed/>
            </p:oleObj>
          </a:graphicData>
        </a:graphic>
      </p:graphicFrame>
      <p:sp>
        <p:nvSpPr>
          <p:cNvPr id="5" name="Rectangle 2"/>
          <p:cNvSpPr txBox="1">
            <a:spLocks noChangeArrowheads="1"/>
          </p:cNvSpPr>
          <p:nvPr/>
        </p:nvSpPr>
        <p:spPr>
          <a:xfrm>
            <a:off x="381000" y="228600"/>
            <a:ext cx="7772400" cy="792162"/>
          </a:xfrm>
          <a:prstGeom prst="rect">
            <a:avLst/>
          </a:prstGeom>
        </p:spPr>
        <p:txBody>
          <a:bodyPr bIns="91440" anchor="b"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chemeClr val="tx2"/>
                </a:solidFill>
                <a:effectLst/>
                <a:uLnTx/>
                <a:uFillTx/>
                <a:latin typeface="+mj-lt"/>
                <a:ea typeface="+mj-ea"/>
                <a:cs typeface="+mj-cs"/>
              </a:rPr>
              <a:t>Why is MySpace so Successful?</a:t>
            </a:r>
            <a:endParaRPr kumimoji="0" lang="en-US" sz="40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a:t>Growth</a:t>
            </a:r>
          </a:p>
        </p:txBody>
      </p:sp>
      <p:graphicFrame>
        <p:nvGraphicFramePr>
          <p:cNvPr id="47107" name="Object 3"/>
          <p:cNvGraphicFramePr>
            <a:graphicFrameLocks noChangeAspect="1"/>
          </p:cNvGraphicFramePr>
          <p:nvPr>
            <p:ph idx="1"/>
          </p:nvPr>
        </p:nvGraphicFramePr>
        <p:xfrm>
          <a:off x="766763" y="1600200"/>
          <a:ext cx="7691437" cy="4703763"/>
        </p:xfrm>
        <a:graphic>
          <a:graphicData uri="http://schemas.openxmlformats.org/presentationml/2006/ole">
            <p:oleObj spid="_x0000_s5122" name="Visio" r:id="rId3" imgW="5063744" imgH="3097987" progId="Visio.Drawing.11">
              <p:embed/>
            </p:oleObj>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228600" y="1219200"/>
            <a:ext cx="4876800" cy="503238"/>
          </a:xfrm>
        </p:spPr>
        <p:txBody>
          <a:bodyPr>
            <a:normAutofit fontScale="90000"/>
          </a:bodyPr>
          <a:lstStyle/>
          <a:p>
            <a:r>
              <a:rPr lang="en-US" dirty="0"/>
              <a:t>MySpace Growth</a:t>
            </a:r>
          </a:p>
        </p:txBody>
      </p:sp>
      <p:graphicFrame>
        <p:nvGraphicFramePr>
          <p:cNvPr id="10244" name="Object 4"/>
          <p:cNvGraphicFramePr>
            <a:graphicFrameLocks noChangeAspect="1"/>
          </p:cNvGraphicFramePr>
          <p:nvPr/>
        </p:nvGraphicFramePr>
        <p:xfrm>
          <a:off x="0" y="1622425"/>
          <a:ext cx="9144000" cy="5235575"/>
        </p:xfrm>
        <a:graphic>
          <a:graphicData uri="http://schemas.openxmlformats.org/presentationml/2006/ole">
            <p:oleObj spid="_x0000_s10244" name="Visio" r:id="rId3" imgW="6624726" imgH="4616298" progId="Visio.Drawing.11">
              <p:embed/>
            </p:oleObj>
          </a:graphicData>
        </a:graphic>
      </p:graphicFrame>
      <p:sp>
        <p:nvSpPr>
          <p:cNvPr id="9" name="Rounded Rectangle 8"/>
          <p:cNvSpPr/>
          <p:nvPr/>
        </p:nvSpPr>
        <p:spPr>
          <a:xfrm>
            <a:off x="5562600" y="1447800"/>
            <a:ext cx="1981200" cy="3810000"/>
          </a:xfrm>
          <a:prstGeom prst="roundRect">
            <a:avLst/>
          </a:prstGeom>
          <a:solidFill>
            <a:srgbClr val="EF8E6B">
              <a:alpha val="1607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2"/>
          <p:cNvSpPr txBox="1">
            <a:spLocks noChangeArrowheads="1"/>
          </p:cNvSpPr>
          <p:nvPr/>
        </p:nvSpPr>
        <p:spPr>
          <a:xfrm>
            <a:off x="381000" y="228600"/>
            <a:ext cx="7772400" cy="792162"/>
          </a:xfrm>
          <a:prstGeom prst="rect">
            <a:avLst/>
          </a:prstGeom>
        </p:spPr>
        <p:txBody>
          <a:bodyPr bIns="91440" anchor="b"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chemeClr val="tx2"/>
                </a:solidFill>
                <a:effectLst/>
                <a:uLnTx/>
                <a:uFillTx/>
                <a:latin typeface="+mj-lt"/>
                <a:ea typeface="+mj-ea"/>
                <a:cs typeface="+mj-cs"/>
              </a:rPr>
              <a:t>Why is MySpace so Successful?</a:t>
            </a:r>
            <a:endParaRPr kumimoji="0" lang="en-US" sz="40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t>Revenue Sources</a:t>
            </a:r>
          </a:p>
        </p:txBody>
      </p:sp>
      <p:graphicFrame>
        <p:nvGraphicFramePr>
          <p:cNvPr id="8201" name="Object 9"/>
          <p:cNvGraphicFramePr>
            <a:graphicFrameLocks noChangeAspect="1"/>
          </p:cNvGraphicFramePr>
          <p:nvPr>
            <p:ph idx="1"/>
          </p:nvPr>
        </p:nvGraphicFramePr>
        <p:xfrm>
          <a:off x="1068388" y="1781175"/>
          <a:ext cx="6626225" cy="3933825"/>
        </p:xfrm>
        <a:graphic>
          <a:graphicData uri="http://schemas.openxmlformats.org/presentationml/2006/ole">
            <p:oleObj spid="_x0000_s6146" name="Visio" r:id="rId3" imgW="5063744" imgH="3006547" progId="Visio.Drawing.11">
              <p:embed/>
            </p:oleObj>
          </a:graphicData>
        </a:graphic>
      </p:graphicFrame>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255</TotalTime>
  <Words>968</Words>
  <Application>Microsoft Office PowerPoint</Application>
  <PresentationFormat>On-screen Show (4:3)</PresentationFormat>
  <Paragraphs>168</Paragraphs>
  <Slides>31</Slides>
  <Notes>11</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31</vt:i4>
      </vt:variant>
    </vt:vector>
  </HeadingPairs>
  <TitlesOfParts>
    <vt:vector size="34" baseType="lpstr">
      <vt:lpstr>Equity</vt:lpstr>
      <vt:lpstr>Visio</vt:lpstr>
      <vt:lpstr>Chart</vt:lpstr>
      <vt:lpstr>MySpace</vt:lpstr>
      <vt:lpstr>MySpace: Snapshot</vt:lpstr>
      <vt:lpstr>Key Questions</vt:lpstr>
      <vt:lpstr>Benefits of Social Networks</vt:lpstr>
      <vt:lpstr>Why is MySpace so Successful?</vt:lpstr>
      <vt:lpstr>MySpace: Ecosystem</vt:lpstr>
      <vt:lpstr>Growth</vt:lpstr>
      <vt:lpstr>MySpace Growth</vt:lpstr>
      <vt:lpstr>Revenue Sources</vt:lpstr>
      <vt:lpstr>Why is MySpace so Successful?</vt:lpstr>
      <vt:lpstr>Why is MySpace so Successful?</vt:lpstr>
      <vt:lpstr>Why is MySpace so Successful?</vt:lpstr>
      <vt:lpstr>MySpace Revenues</vt:lpstr>
      <vt:lpstr>Stickiness</vt:lpstr>
      <vt:lpstr>MySpace Stickiness</vt:lpstr>
      <vt:lpstr>MySpace Vs. Facebook</vt:lpstr>
      <vt:lpstr>MySpace Vs. Facebook</vt:lpstr>
      <vt:lpstr>MySpace Vs. Facebook</vt:lpstr>
      <vt:lpstr>Slide 19</vt:lpstr>
      <vt:lpstr>Slide 20</vt:lpstr>
      <vt:lpstr>Slide 21</vt:lpstr>
      <vt:lpstr>Slide 22</vt:lpstr>
      <vt:lpstr>Slide 23</vt:lpstr>
      <vt:lpstr>Slide 24</vt:lpstr>
      <vt:lpstr>Top 20 Social Networks (Ranked by Attention, April 2007, Compete.com)</vt:lpstr>
      <vt:lpstr>Should MySpace enter into Google’s Open Social Platform? </vt:lpstr>
      <vt:lpstr>Should MySpace enter into Google’s Open Social Platform? </vt:lpstr>
      <vt:lpstr>Should MySpace enter into Google’s Open Social Platform? </vt:lpstr>
      <vt:lpstr>Should MySpace enter into Google’s Open Social Platform? </vt:lpstr>
      <vt:lpstr>Should MySpace enter into Google’s Open Social Platform? </vt:lpstr>
      <vt:lpstr>Questions/ Comments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MySpace</dc:title>
  <dc:creator>Avimanyu Datta</dc:creator>
  <cp:lastModifiedBy>Avimanyu Datta</cp:lastModifiedBy>
  <cp:revision>37</cp:revision>
  <dcterms:created xsi:type="dcterms:W3CDTF">2006-08-16T00:00:00Z</dcterms:created>
  <dcterms:modified xsi:type="dcterms:W3CDTF">2010-11-05T05:10:43Z</dcterms:modified>
</cp:coreProperties>
</file>