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3E4FF4-D88B-432B-AF18-17365401A8FB}" type="doc">
      <dgm:prSet loTypeId="urn:microsoft.com/office/officeart/2005/8/layout/arrow2" loCatId="process" qsTypeId="urn:microsoft.com/office/officeart/2005/8/quickstyle/3d3" qsCatId="3D" csTypeId="urn:microsoft.com/office/officeart/2005/8/colors/accent0_1" csCatId="mainScheme" phldr="1"/>
      <dgm:spPr/>
    </dgm:pt>
    <dgm:pt modelId="{C153C200-62F1-4B15-8871-8B293627579E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Market Forces</a:t>
          </a:r>
          <a:endParaRPr lang="en-US" sz="2400" b="1" dirty="0">
            <a:solidFill>
              <a:schemeClr val="tx1"/>
            </a:solidFill>
          </a:endParaRPr>
        </a:p>
      </dgm:t>
    </dgm:pt>
    <dgm:pt modelId="{E498629C-8812-46CC-B593-03A5742CE997}" type="parTrans" cxnId="{FF86CF37-9866-499B-AD1D-03E565581858}">
      <dgm:prSet/>
      <dgm:spPr/>
      <dgm:t>
        <a:bodyPr/>
        <a:lstStyle/>
        <a:p>
          <a:endParaRPr lang="en-US"/>
        </a:p>
      </dgm:t>
    </dgm:pt>
    <dgm:pt modelId="{9C2B1BDF-DF68-416E-9975-F9BC6F9DDF50}" type="sibTrans" cxnId="{FF86CF37-9866-499B-AD1D-03E565581858}">
      <dgm:prSet/>
      <dgm:spPr/>
      <dgm:t>
        <a:bodyPr/>
        <a:lstStyle/>
        <a:p>
          <a:endParaRPr lang="en-US"/>
        </a:p>
      </dgm:t>
    </dgm:pt>
    <dgm:pt modelId="{9E597B11-9C11-47F5-8B5B-9F375045AF5F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Strategic Decisions</a:t>
          </a:r>
          <a:endParaRPr lang="en-US" sz="2400" b="1" dirty="0">
            <a:solidFill>
              <a:schemeClr val="tx1"/>
            </a:solidFill>
          </a:endParaRPr>
        </a:p>
      </dgm:t>
    </dgm:pt>
    <dgm:pt modelId="{952C3B29-E69F-4D06-8BE1-C972F8708A2D}" type="parTrans" cxnId="{3EA23230-C8FA-4C1F-AAE7-8D29C10A3909}">
      <dgm:prSet/>
      <dgm:spPr/>
      <dgm:t>
        <a:bodyPr/>
        <a:lstStyle/>
        <a:p>
          <a:endParaRPr lang="en-US"/>
        </a:p>
      </dgm:t>
    </dgm:pt>
    <dgm:pt modelId="{A82CB0DA-DE12-4A56-A073-8BF647349820}" type="sibTrans" cxnId="{3EA23230-C8FA-4C1F-AAE7-8D29C10A3909}">
      <dgm:prSet/>
      <dgm:spPr/>
      <dgm:t>
        <a:bodyPr/>
        <a:lstStyle/>
        <a:p>
          <a:endParaRPr lang="en-US"/>
        </a:p>
      </dgm:t>
    </dgm:pt>
    <dgm:pt modelId="{9E704469-82C2-439E-9A92-C0DD8D9D023D}">
      <dgm:prSet phldrT="[Text]" custT="1"/>
      <dgm:spPr/>
      <dgm:t>
        <a:bodyPr/>
        <a:lstStyle/>
        <a:p>
          <a:r>
            <a:rPr lang="en-US" sz="2400" b="1" dirty="0" smtClean="0"/>
            <a:t>Organizational Factors</a:t>
          </a:r>
          <a:r>
            <a:rPr lang="en-US" sz="4600" b="1" dirty="0" smtClean="0"/>
            <a:t> </a:t>
          </a:r>
          <a:endParaRPr lang="en-US" sz="4600" b="1" dirty="0"/>
        </a:p>
      </dgm:t>
    </dgm:pt>
    <dgm:pt modelId="{DA96AE4E-8C2C-4429-8B14-0D9575243027}" type="parTrans" cxnId="{4462ED20-6EB6-4919-92D2-51A633FAA3B0}">
      <dgm:prSet/>
      <dgm:spPr/>
      <dgm:t>
        <a:bodyPr/>
        <a:lstStyle/>
        <a:p>
          <a:endParaRPr lang="en-US"/>
        </a:p>
      </dgm:t>
    </dgm:pt>
    <dgm:pt modelId="{93F49DB3-3120-4753-BAD7-D0BEDB4ADE90}" type="sibTrans" cxnId="{4462ED20-6EB6-4919-92D2-51A633FAA3B0}">
      <dgm:prSet/>
      <dgm:spPr/>
      <dgm:t>
        <a:bodyPr/>
        <a:lstStyle/>
        <a:p>
          <a:endParaRPr lang="en-US"/>
        </a:p>
      </dgm:t>
    </dgm:pt>
    <dgm:pt modelId="{86EA8427-CB93-40C7-BA25-2EDD5D4791C4}" type="pres">
      <dgm:prSet presAssocID="{A63E4FF4-D88B-432B-AF18-17365401A8FB}" presName="arrowDiagram" presStyleCnt="0">
        <dgm:presLayoutVars>
          <dgm:chMax val="5"/>
          <dgm:dir/>
          <dgm:resizeHandles val="exact"/>
        </dgm:presLayoutVars>
      </dgm:prSet>
      <dgm:spPr/>
    </dgm:pt>
    <dgm:pt modelId="{EC4DC2AD-FF51-4862-B607-A2BBC41B2551}" type="pres">
      <dgm:prSet presAssocID="{A63E4FF4-D88B-432B-AF18-17365401A8FB}" presName="arrow" presStyleLbl="bgShp" presStyleIdx="0" presStyleCnt="1" custScaleX="129688"/>
      <dgm:spPr>
        <a:solidFill>
          <a:srgbClr val="FF6600"/>
        </a:solidFill>
        <a:ln>
          <a:noFill/>
        </a:ln>
        <a:effectLst>
          <a:reflection blurRad="6350" stA="50000" endA="300" endPos="90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 z="-300000">
          <a:bevelT w="139700" h="139700"/>
        </a:sp3d>
      </dgm:spPr>
    </dgm:pt>
    <dgm:pt modelId="{26B61621-6E09-47C3-9A2F-02EC6AABAFF6}" type="pres">
      <dgm:prSet presAssocID="{A63E4FF4-D88B-432B-AF18-17365401A8FB}" presName="arrowDiagram3" presStyleCnt="0"/>
      <dgm:spPr/>
    </dgm:pt>
    <dgm:pt modelId="{64019FCF-C583-48C1-80D7-B683C0BE582C}" type="pres">
      <dgm:prSet presAssocID="{C153C200-62F1-4B15-8871-8B293627579E}" presName="bullet3a" presStyleLbl="node1" presStyleIdx="0" presStyleCnt="3" custLinFactX="-86182" custLinFactNeighborX="-100000" custLinFactNeighborY="-96634"/>
      <dgm:spPr/>
    </dgm:pt>
    <dgm:pt modelId="{41F3B0F2-5244-4A5B-B86E-3A47ED8BCE93}" type="pres">
      <dgm:prSet presAssocID="{C153C200-62F1-4B15-8871-8B293627579E}" presName="textBox3a" presStyleLbl="revTx" presStyleIdx="0" presStyleCnt="3" custScaleX="282779" custLinFactNeighborX="31504" custLinFactNeighborY="221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5CCB15-CAE4-4D6F-91CA-8044FA5409EF}" type="pres">
      <dgm:prSet presAssocID="{9E597B11-9C11-47F5-8B5B-9F375045AF5F}" presName="bullet3b" presStyleLbl="node1" presStyleIdx="1" presStyleCnt="3"/>
      <dgm:spPr/>
    </dgm:pt>
    <dgm:pt modelId="{0A9A8E88-46D4-47C1-93D5-046C8B7B8EF8}" type="pres">
      <dgm:prSet presAssocID="{9E597B11-9C11-47F5-8B5B-9F375045AF5F}" presName="textBox3b" presStyleLbl="revTx" presStyleIdx="1" presStyleCnt="3" custScaleX="332031" custScaleY="65441" custLinFactNeighborX="94596" custLinFactNeighborY="45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F8C62E-E663-4E34-9790-6AFB473EA7E7}" type="pres">
      <dgm:prSet presAssocID="{9E704469-82C2-439E-9A92-C0DD8D9D023D}" presName="bullet3c" presStyleLbl="node1" presStyleIdx="2" presStyleCnt="3"/>
      <dgm:spPr/>
    </dgm:pt>
    <dgm:pt modelId="{F31EF9AF-9091-46F0-8E27-949D8B88997F}" type="pres">
      <dgm:prSet presAssocID="{9E704469-82C2-439E-9A92-C0DD8D9D023D}" presName="textBox3c" presStyleLbl="revTx" presStyleIdx="2" presStyleCnt="3" custScaleX="368750" custLinFactNeighborX="-14868" custLinFactNeighborY="-438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0EBA85-B4CB-41B5-9434-198555A6E458}" type="presOf" srcId="{C153C200-62F1-4B15-8871-8B293627579E}" destId="{41F3B0F2-5244-4A5B-B86E-3A47ED8BCE93}" srcOrd="0" destOrd="0" presId="urn:microsoft.com/office/officeart/2005/8/layout/arrow2"/>
    <dgm:cxn modelId="{FF86CF37-9866-499B-AD1D-03E565581858}" srcId="{A63E4FF4-D88B-432B-AF18-17365401A8FB}" destId="{C153C200-62F1-4B15-8871-8B293627579E}" srcOrd="0" destOrd="0" parTransId="{E498629C-8812-46CC-B593-03A5742CE997}" sibTransId="{9C2B1BDF-DF68-416E-9975-F9BC6F9DDF50}"/>
    <dgm:cxn modelId="{F31231F6-C11F-4813-BE25-763368A9DDE7}" type="presOf" srcId="{A63E4FF4-D88B-432B-AF18-17365401A8FB}" destId="{86EA8427-CB93-40C7-BA25-2EDD5D4791C4}" srcOrd="0" destOrd="0" presId="urn:microsoft.com/office/officeart/2005/8/layout/arrow2"/>
    <dgm:cxn modelId="{4462ED20-6EB6-4919-92D2-51A633FAA3B0}" srcId="{A63E4FF4-D88B-432B-AF18-17365401A8FB}" destId="{9E704469-82C2-439E-9A92-C0DD8D9D023D}" srcOrd="2" destOrd="0" parTransId="{DA96AE4E-8C2C-4429-8B14-0D9575243027}" sibTransId="{93F49DB3-3120-4753-BAD7-D0BEDB4ADE90}"/>
    <dgm:cxn modelId="{DDC7E7EB-231C-4E20-BADE-9A6116C0C43D}" type="presOf" srcId="{9E704469-82C2-439E-9A92-C0DD8D9D023D}" destId="{F31EF9AF-9091-46F0-8E27-949D8B88997F}" srcOrd="0" destOrd="0" presId="urn:microsoft.com/office/officeart/2005/8/layout/arrow2"/>
    <dgm:cxn modelId="{395205BB-3AD0-4A93-BAE1-C7FE65BA8F96}" type="presOf" srcId="{9E597B11-9C11-47F5-8B5B-9F375045AF5F}" destId="{0A9A8E88-46D4-47C1-93D5-046C8B7B8EF8}" srcOrd="0" destOrd="0" presId="urn:microsoft.com/office/officeart/2005/8/layout/arrow2"/>
    <dgm:cxn modelId="{3EA23230-C8FA-4C1F-AAE7-8D29C10A3909}" srcId="{A63E4FF4-D88B-432B-AF18-17365401A8FB}" destId="{9E597B11-9C11-47F5-8B5B-9F375045AF5F}" srcOrd="1" destOrd="0" parTransId="{952C3B29-E69F-4D06-8BE1-C972F8708A2D}" sibTransId="{A82CB0DA-DE12-4A56-A073-8BF647349820}"/>
    <dgm:cxn modelId="{49E785B1-E8B1-4F59-8784-14729862FB71}" type="presParOf" srcId="{86EA8427-CB93-40C7-BA25-2EDD5D4791C4}" destId="{EC4DC2AD-FF51-4862-B607-A2BBC41B2551}" srcOrd="0" destOrd="0" presId="urn:microsoft.com/office/officeart/2005/8/layout/arrow2"/>
    <dgm:cxn modelId="{15FE353C-7B62-4F61-97BD-9B9B9856F461}" type="presParOf" srcId="{86EA8427-CB93-40C7-BA25-2EDD5D4791C4}" destId="{26B61621-6E09-47C3-9A2F-02EC6AABAFF6}" srcOrd="1" destOrd="0" presId="urn:microsoft.com/office/officeart/2005/8/layout/arrow2"/>
    <dgm:cxn modelId="{BAADEEE8-B5AA-4AA1-9687-E94753A76D5E}" type="presParOf" srcId="{26B61621-6E09-47C3-9A2F-02EC6AABAFF6}" destId="{64019FCF-C583-48C1-80D7-B683C0BE582C}" srcOrd="0" destOrd="0" presId="urn:microsoft.com/office/officeart/2005/8/layout/arrow2"/>
    <dgm:cxn modelId="{F8A1B4A7-9866-4807-9E76-AA9B391588B1}" type="presParOf" srcId="{26B61621-6E09-47C3-9A2F-02EC6AABAFF6}" destId="{41F3B0F2-5244-4A5B-B86E-3A47ED8BCE93}" srcOrd="1" destOrd="0" presId="urn:microsoft.com/office/officeart/2005/8/layout/arrow2"/>
    <dgm:cxn modelId="{EFA207EB-9F0B-4FA6-BCBA-9FF60D48DEDE}" type="presParOf" srcId="{26B61621-6E09-47C3-9A2F-02EC6AABAFF6}" destId="{C65CCB15-CAE4-4D6F-91CA-8044FA5409EF}" srcOrd="2" destOrd="0" presId="urn:microsoft.com/office/officeart/2005/8/layout/arrow2"/>
    <dgm:cxn modelId="{1502CB50-F336-4C76-8D95-0C205638F919}" type="presParOf" srcId="{26B61621-6E09-47C3-9A2F-02EC6AABAFF6}" destId="{0A9A8E88-46D4-47C1-93D5-046C8B7B8EF8}" srcOrd="3" destOrd="0" presId="urn:microsoft.com/office/officeart/2005/8/layout/arrow2"/>
    <dgm:cxn modelId="{9C0B127A-B815-4F1C-8A7A-64336B22021F}" type="presParOf" srcId="{26B61621-6E09-47C3-9A2F-02EC6AABAFF6}" destId="{B8F8C62E-E663-4E34-9790-6AFB473EA7E7}" srcOrd="4" destOrd="0" presId="urn:microsoft.com/office/officeart/2005/8/layout/arrow2"/>
    <dgm:cxn modelId="{644EB148-2985-4D60-A78B-DA8951C615C1}" type="presParOf" srcId="{26B61621-6E09-47C3-9A2F-02EC6AABAFF6}" destId="{F31EF9AF-9091-46F0-8E27-949D8B88997F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3E4FF4-D88B-432B-AF18-17365401A8FB}" type="doc">
      <dgm:prSet loTypeId="urn:microsoft.com/office/officeart/2005/8/layout/arrow2" loCatId="process" qsTypeId="urn:microsoft.com/office/officeart/2005/8/quickstyle/3d3" qsCatId="3D" csTypeId="urn:microsoft.com/office/officeart/2005/8/colors/accent0_1" csCatId="mainScheme" phldr="1"/>
      <dgm:spPr/>
    </dgm:pt>
    <dgm:pt modelId="{C153C200-62F1-4B15-8871-8B293627579E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Market Forces</a:t>
          </a:r>
          <a:endParaRPr lang="en-US" sz="2400" b="1" dirty="0">
            <a:solidFill>
              <a:schemeClr val="tx1"/>
            </a:solidFill>
          </a:endParaRPr>
        </a:p>
      </dgm:t>
    </dgm:pt>
    <dgm:pt modelId="{E498629C-8812-46CC-B593-03A5742CE997}" type="parTrans" cxnId="{FF86CF37-9866-499B-AD1D-03E565581858}">
      <dgm:prSet/>
      <dgm:spPr/>
      <dgm:t>
        <a:bodyPr/>
        <a:lstStyle/>
        <a:p>
          <a:endParaRPr lang="en-US"/>
        </a:p>
      </dgm:t>
    </dgm:pt>
    <dgm:pt modelId="{9C2B1BDF-DF68-416E-9975-F9BC6F9DDF50}" type="sibTrans" cxnId="{FF86CF37-9866-499B-AD1D-03E565581858}">
      <dgm:prSet/>
      <dgm:spPr/>
      <dgm:t>
        <a:bodyPr/>
        <a:lstStyle/>
        <a:p>
          <a:endParaRPr lang="en-US"/>
        </a:p>
      </dgm:t>
    </dgm:pt>
    <dgm:pt modelId="{9E597B11-9C11-47F5-8B5B-9F375045AF5F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tx1"/>
              </a:solidFill>
            </a:rPr>
            <a:t>Strategic Decisions</a:t>
          </a:r>
          <a:endParaRPr lang="en-US" sz="2400" b="1" dirty="0">
            <a:solidFill>
              <a:schemeClr val="tx1"/>
            </a:solidFill>
          </a:endParaRPr>
        </a:p>
      </dgm:t>
    </dgm:pt>
    <dgm:pt modelId="{952C3B29-E69F-4D06-8BE1-C972F8708A2D}" type="parTrans" cxnId="{3EA23230-C8FA-4C1F-AAE7-8D29C10A3909}">
      <dgm:prSet/>
      <dgm:spPr/>
      <dgm:t>
        <a:bodyPr/>
        <a:lstStyle/>
        <a:p>
          <a:endParaRPr lang="en-US"/>
        </a:p>
      </dgm:t>
    </dgm:pt>
    <dgm:pt modelId="{A82CB0DA-DE12-4A56-A073-8BF647349820}" type="sibTrans" cxnId="{3EA23230-C8FA-4C1F-AAE7-8D29C10A3909}">
      <dgm:prSet/>
      <dgm:spPr/>
      <dgm:t>
        <a:bodyPr/>
        <a:lstStyle/>
        <a:p>
          <a:endParaRPr lang="en-US"/>
        </a:p>
      </dgm:t>
    </dgm:pt>
    <dgm:pt modelId="{9E704469-82C2-439E-9A92-C0DD8D9D023D}">
      <dgm:prSet phldrT="[Text]" custT="1"/>
      <dgm:spPr/>
      <dgm:t>
        <a:bodyPr/>
        <a:lstStyle/>
        <a:p>
          <a:r>
            <a:rPr lang="en-US" sz="2400" b="1" dirty="0" smtClean="0"/>
            <a:t>Organizational Factors</a:t>
          </a:r>
          <a:r>
            <a:rPr lang="en-US" sz="4600" b="1" dirty="0" smtClean="0"/>
            <a:t> </a:t>
          </a:r>
          <a:endParaRPr lang="en-US" sz="4600" b="1" dirty="0"/>
        </a:p>
      </dgm:t>
    </dgm:pt>
    <dgm:pt modelId="{DA96AE4E-8C2C-4429-8B14-0D9575243027}" type="parTrans" cxnId="{4462ED20-6EB6-4919-92D2-51A633FAA3B0}">
      <dgm:prSet/>
      <dgm:spPr/>
      <dgm:t>
        <a:bodyPr/>
        <a:lstStyle/>
        <a:p>
          <a:endParaRPr lang="en-US"/>
        </a:p>
      </dgm:t>
    </dgm:pt>
    <dgm:pt modelId="{93F49DB3-3120-4753-BAD7-D0BEDB4ADE90}" type="sibTrans" cxnId="{4462ED20-6EB6-4919-92D2-51A633FAA3B0}">
      <dgm:prSet/>
      <dgm:spPr/>
      <dgm:t>
        <a:bodyPr/>
        <a:lstStyle/>
        <a:p>
          <a:endParaRPr lang="en-US"/>
        </a:p>
      </dgm:t>
    </dgm:pt>
    <dgm:pt modelId="{86EA8427-CB93-40C7-BA25-2EDD5D4791C4}" type="pres">
      <dgm:prSet presAssocID="{A63E4FF4-D88B-432B-AF18-17365401A8FB}" presName="arrowDiagram" presStyleCnt="0">
        <dgm:presLayoutVars>
          <dgm:chMax val="5"/>
          <dgm:dir/>
          <dgm:resizeHandles val="exact"/>
        </dgm:presLayoutVars>
      </dgm:prSet>
      <dgm:spPr/>
    </dgm:pt>
    <dgm:pt modelId="{EC4DC2AD-FF51-4862-B607-A2BBC41B2551}" type="pres">
      <dgm:prSet presAssocID="{A63E4FF4-D88B-432B-AF18-17365401A8FB}" presName="arrow" presStyleLbl="bgShp" presStyleIdx="0" presStyleCnt="1" custScaleX="147809" custScaleY="79412"/>
      <dgm:spPr>
        <a:solidFill>
          <a:srgbClr val="FF6600"/>
        </a:solidFill>
        <a:ln>
          <a:noFill/>
        </a:ln>
        <a:effectLst>
          <a:reflection blurRad="6350" stA="50000" endA="300" endPos="90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 z="-300000">
          <a:bevelT w="139700" h="139700"/>
        </a:sp3d>
      </dgm:spPr>
    </dgm:pt>
    <dgm:pt modelId="{26B61621-6E09-47C3-9A2F-02EC6AABAFF6}" type="pres">
      <dgm:prSet presAssocID="{A63E4FF4-D88B-432B-AF18-17365401A8FB}" presName="arrowDiagram3" presStyleCnt="0"/>
      <dgm:spPr/>
    </dgm:pt>
    <dgm:pt modelId="{64019FCF-C583-48C1-80D7-B683C0BE582C}" type="pres">
      <dgm:prSet presAssocID="{C153C200-62F1-4B15-8871-8B293627579E}" presName="bullet3a" presStyleLbl="node1" presStyleIdx="0" presStyleCnt="3" custLinFactX="-86182" custLinFactNeighborX="-100000" custLinFactNeighborY="-96634"/>
      <dgm:spPr/>
    </dgm:pt>
    <dgm:pt modelId="{41F3B0F2-5244-4A5B-B86E-3A47ED8BCE93}" type="pres">
      <dgm:prSet presAssocID="{C153C200-62F1-4B15-8871-8B293627579E}" presName="textBox3a" presStyleLbl="revTx" presStyleIdx="0" presStyleCnt="3" custScaleX="282779" custLinFactNeighborX="31504" custLinFactNeighborY="221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5CCB15-CAE4-4D6F-91CA-8044FA5409EF}" type="pres">
      <dgm:prSet presAssocID="{9E597B11-9C11-47F5-8B5B-9F375045AF5F}" presName="bullet3b" presStyleLbl="node1" presStyleIdx="1" presStyleCnt="3"/>
      <dgm:spPr/>
    </dgm:pt>
    <dgm:pt modelId="{0A9A8E88-46D4-47C1-93D5-046C8B7B8EF8}" type="pres">
      <dgm:prSet presAssocID="{9E597B11-9C11-47F5-8B5B-9F375045AF5F}" presName="textBox3b" presStyleLbl="revTx" presStyleIdx="1" presStyleCnt="3" custScaleX="332031" custScaleY="65441" custLinFactNeighborX="94596" custLinFactNeighborY="45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F8C62E-E663-4E34-9790-6AFB473EA7E7}" type="pres">
      <dgm:prSet presAssocID="{9E704469-82C2-439E-9A92-C0DD8D9D023D}" presName="bullet3c" presStyleLbl="node1" presStyleIdx="2" presStyleCnt="3"/>
      <dgm:spPr/>
    </dgm:pt>
    <dgm:pt modelId="{F31EF9AF-9091-46F0-8E27-949D8B88997F}" type="pres">
      <dgm:prSet presAssocID="{9E704469-82C2-439E-9A92-C0DD8D9D023D}" presName="textBox3c" presStyleLbl="revTx" presStyleIdx="2" presStyleCnt="3" custScaleX="368750" custLinFactNeighborX="-14868" custLinFactNeighborY="-438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86CF37-9866-499B-AD1D-03E565581858}" srcId="{A63E4FF4-D88B-432B-AF18-17365401A8FB}" destId="{C153C200-62F1-4B15-8871-8B293627579E}" srcOrd="0" destOrd="0" parTransId="{E498629C-8812-46CC-B593-03A5742CE997}" sibTransId="{9C2B1BDF-DF68-416E-9975-F9BC6F9DDF50}"/>
    <dgm:cxn modelId="{4462ED20-6EB6-4919-92D2-51A633FAA3B0}" srcId="{A63E4FF4-D88B-432B-AF18-17365401A8FB}" destId="{9E704469-82C2-439E-9A92-C0DD8D9D023D}" srcOrd="2" destOrd="0" parTransId="{DA96AE4E-8C2C-4429-8B14-0D9575243027}" sibTransId="{93F49DB3-3120-4753-BAD7-D0BEDB4ADE90}"/>
    <dgm:cxn modelId="{B60243AA-D8DB-42CB-9D40-EEC65DD304C9}" type="presOf" srcId="{C153C200-62F1-4B15-8871-8B293627579E}" destId="{41F3B0F2-5244-4A5B-B86E-3A47ED8BCE93}" srcOrd="0" destOrd="0" presId="urn:microsoft.com/office/officeart/2005/8/layout/arrow2"/>
    <dgm:cxn modelId="{D9DD66A3-90C3-4604-8C11-9DE2BF45CF49}" type="presOf" srcId="{9E704469-82C2-439E-9A92-C0DD8D9D023D}" destId="{F31EF9AF-9091-46F0-8E27-949D8B88997F}" srcOrd="0" destOrd="0" presId="urn:microsoft.com/office/officeart/2005/8/layout/arrow2"/>
    <dgm:cxn modelId="{1E9B1D8C-1C1E-4986-9F0C-DD25B0C20B36}" type="presOf" srcId="{A63E4FF4-D88B-432B-AF18-17365401A8FB}" destId="{86EA8427-CB93-40C7-BA25-2EDD5D4791C4}" srcOrd="0" destOrd="0" presId="urn:microsoft.com/office/officeart/2005/8/layout/arrow2"/>
    <dgm:cxn modelId="{3EA23230-C8FA-4C1F-AAE7-8D29C10A3909}" srcId="{A63E4FF4-D88B-432B-AF18-17365401A8FB}" destId="{9E597B11-9C11-47F5-8B5B-9F375045AF5F}" srcOrd="1" destOrd="0" parTransId="{952C3B29-E69F-4D06-8BE1-C972F8708A2D}" sibTransId="{A82CB0DA-DE12-4A56-A073-8BF647349820}"/>
    <dgm:cxn modelId="{1F0DC11D-FCFC-41BC-B7D1-32C81FC2F6C5}" type="presOf" srcId="{9E597B11-9C11-47F5-8B5B-9F375045AF5F}" destId="{0A9A8E88-46D4-47C1-93D5-046C8B7B8EF8}" srcOrd="0" destOrd="0" presId="urn:microsoft.com/office/officeart/2005/8/layout/arrow2"/>
    <dgm:cxn modelId="{E12067B2-7DCA-4604-BD2B-0028E4736466}" type="presParOf" srcId="{86EA8427-CB93-40C7-BA25-2EDD5D4791C4}" destId="{EC4DC2AD-FF51-4862-B607-A2BBC41B2551}" srcOrd="0" destOrd="0" presId="urn:microsoft.com/office/officeart/2005/8/layout/arrow2"/>
    <dgm:cxn modelId="{263A4C43-C471-4CEF-9508-F91CB94CA92E}" type="presParOf" srcId="{86EA8427-CB93-40C7-BA25-2EDD5D4791C4}" destId="{26B61621-6E09-47C3-9A2F-02EC6AABAFF6}" srcOrd="1" destOrd="0" presId="urn:microsoft.com/office/officeart/2005/8/layout/arrow2"/>
    <dgm:cxn modelId="{5BA0DE19-D55C-4568-BA10-12CD2CFFD00C}" type="presParOf" srcId="{26B61621-6E09-47C3-9A2F-02EC6AABAFF6}" destId="{64019FCF-C583-48C1-80D7-B683C0BE582C}" srcOrd="0" destOrd="0" presId="urn:microsoft.com/office/officeart/2005/8/layout/arrow2"/>
    <dgm:cxn modelId="{63B676AE-4634-4E95-BB23-403975618AC8}" type="presParOf" srcId="{26B61621-6E09-47C3-9A2F-02EC6AABAFF6}" destId="{41F3B0F2-5244-4A5B-B86E-3A47ED8BCE93}" srcOrd="1" destOrd="0" presId="urn:microsoft.com/office/officeart/2005/8/layout/arrow2"/>
    <dgm:cxn modelId="{A77CF498-1D63-4368-87B2-4F6D7CEAD0C8}" type="presParOf" srcId="{26B61621-6E09-47C3-9A2F-02EC6AABAFF6}" destId="{C65CCB15-CAE4-4D6F-91CA-8044FA5409EF}" srcOrd="2" destOrd="0" presId="urn:microsoft.com/office/officeart/2005/8/layout/arrow2"/>
    <dgm:cxn modelId="{0095D5DF-12EF-494E-95CF-3D6110884BBF}" type="presParOf" srcId="{26B61621-6E09-47C3-9A2F-02EC6AABAFF6}" destId="{0A9A8E88-46D4-47C1-93D5-046C8B7B8EF8}" srcOrd="3" destOrd="0" presId="urn:microsoft.com/office/officeart/2005/8/layout/arrow2"/>
    <dgm:cxn modelId="{5EF39378-9BBE-43DE-ABBF-56BBC13C41D7}" type="presParOf" srcId="{26B61621-6E09-47C3-9A2F-02EC6AABAFF6}" destId="{B8F8C62E-E663-4E34-9790-6AFB473EA7E7}" srcOrd="4" destOrd="0" presId="urn:microsoft.com/office/officeart/2005/8/layout/arrow2"/>
    <dgm:cxn modelId="{69E759CB-453F-4B75-92B8-768BA0DB4FC2}" type="presParOf" srcId="{26B61621-6E09-47C3-9A2F-02EC6AABAFF6}" destId="{F31EF9AF-9091-46F0-8E27-949D8B88997F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4DC2AD-FF51-4862-B607-A2BBC41B2551}">
      <dsp:nvSpPr>
        <dsp:cNvPr id="0" name=""/>
        <dsp:cNvSpPr/>
      </dsp:nvSpPr>
      <dsp:spPr>
        <a:xfrm>
          <a:off x="210666" y="0"/>
          <a:ext cx="7431433" cy="3581400"/>
        </a:xfrm>
        <a:prstGeom prst="swooshArrow">
          <a:avLst>
            <a:gd name="adj1" fmla="val 25000"/>
            <a:gd name="adj2" fmla="val 25000"/>
          </a:avLst>
        </a:prstGeom>
        <a:solidFill>
          <a:srgbClr val="FF6600"/>
        </a:solidFill>
        <a:ln w="9525" cap="flat" cmpd="sng" algn="ctr">
          <a:noFill/>
          <a:prstDash val="solid"/>
        </a:ln>
        <a:effectLst>
          <a:reflection blurRad="6350" stA="50000" endA="300" endPos="90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 z="-300000">
          <a:bevelT w="139700" h="1397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019FCF-C583-48C1-80D7-B683C0BE582C}">
      <dsp:nvSpPr>
        <dsp:cNvPr id="0" name=""/>
        <dsp:cNvSpPr/>
      </dsp:nvSpPr>
      <dsp:spPr>
        <a:xfrm>
          <a:off x="1511618" y="2327910"/>
          <a:ext cx="148986" cy="1489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F3B0F2-5244-4A5B-B86E-3A47ED8BCE93}">
      <dsp:nvSpPr>
        <dsp:cNvPr id="0" name=""/>
        <dsp:cNvSpPr/>
      </dsp:nvSpPr>
      <dsp:spPr>
        <a:xfrm>
          <a:off x="1063938" y="2546375"/>
          <a:ext cx="3775512" cy="103502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945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Market Forces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1063938" y="2546375"/>
        <a:ext cx="3775512" cy="1035024"/>
      </dsp:txXfrm>
    </dsp:sp>
    <dsp:sp modelId="{C65CCB15-CAE4-4D6F-91CA-8044FA5409EF}">
      <dsp:nvSpPr>
        <dsp:cNvPr id="0" name=""/>
        <dsp:cNvSpPr/>
      </dsp:nvSpPr>
      <dsp:spPr>
        <a:xfrm>
          <a:off x="3104094" y="1498457"/>
          <a:ext cx="269321" cy="26932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9A8E88-46D4-47C1-93D5-046C8B7B8EF8}">
      <dsp:nvSpPr>
        <dsp:cNvPr id="0" name=""/>
        <dsp:cNvSpPr/>
      </dsp:nvSpPr>
      <dsp:spPr>
        <a:xfrm>
          <a:off x="2944181" y="2059314"/>
          <a:ext cx="4566281" cy="1274974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708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Strategic Decisions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2944181" y="2059314"/>
        <a:ext cx="4566281" cy="1274974"/>
      </dsp:txXfrm>
    </dsp:sp>
    <dsp:sp modelId="{B8F8C62E-E663-4E34-9790-6AFB473EA7E7}">
      <dsp:nvSpPr>
        <dsp:cNvPr id="0" name=""/>
        <dsp:cNvSpPr/>
      </dsp:nvSpPr>
      <dsp:spPr>
        <a:xfrm>
          <a:off x="4685640" y="906094"/>
          <a:ext cx="372465" cy="37246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1EF9AF-9091-46F0-8E27-949D8B88997F}">
      <dsp:nvSpPr>
        <dsp:cNvPr id="0" name=""/>
        <dsp:cNvSpPr/>
      </dsp:nvSpPr>
      <dsp:spPr>
        <a:xfrm>
          <a:off x="2819397" y="0"/>
          <a:ext cx="5071262" cy="2489073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7362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Organizational Factors</a:t>
          </a:r>
          <a:r>
            <a:rPr lang="en-US" sz="4600" b="1" kern="1200" dirty="0" smtClean="0"/>
            <a:t> </a:t>
          </a:r>
          <a:endParaRPr lang="en-US" sz="4600" b="1" kern="1200" dirty="0"/>
        </a:p>
      </dsp:txBody>
      <dsp:txXfrm>
        <a:off x="2819397" y="0"/>
        <a:ext cx="5071262" cy="248907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4DC2AD-FF51-4862-B607-A2BBC41B2551}">
      <dsp:nvSpPr>
        <dsp:cNvPr id="0" name=""/>
        <dsp:cNvSpPr/>
      </dsp:nvSpPr>
      <dsp:spPr>
        <a:xfrm>
          <a:off x="441651" y="133348"/>
          <a:ext cx="6127096" cy="2057406"/>
        </a:xfrm>
        <a:prstGeom prst="swooshArrow">
          <a:avLst>
            <a:gd name="adj1" fmla="val 25000"/>
            <a:gd name="adj2" fmla="val 25000"/>
          </a:avLst>
        </a:prstGeom>
        <a:solidFill>
          <a:srgbClr val="FF6600"/>
        </a:solidFill>
        <a:ln w="9525" cap="flat" cmpd="sng" algn="ctr">
          <a:noFill/>
          <a:prstDash val="solid"/>
        </a:ln>
        <a:effectLst>
          <a:reflection blurRad="6350" stA="50000" endA="300" endPos="90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 z="-300000">
          <a:bevelT w="139700" h="1397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019FCF-C583-48C1-80D7-B683C0BE582C}">
      <dsp:nvSpPr>
        <dsp:cNvPr id="0" name=""/>
        <dsp:cNvSpPr/>
      </dsp:nvSpPr>
      <dsp:spPr>
        <a:xfrm>
          <a:off x="1758348" y="1550672"/>
          <a:ext cx="107777" cy="1077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F3B0F2-5244-4A5B-B86E-3A47ED8BCE93}">
      <dsp:nvSpPr>
        <dsp:cNvPr id="0" name=""/>
        <dsp:cNvSpPr/>
      </dsp:nvSpPr>
      <dsp:spPr>
        <a:xfrm>
          <a:off x="1434494" y="1842058"/>
          <a:ext cx="2731221" cy="748741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0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Market Forces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1434494" y="1842058"/>
        <a:ext cx="2731221" cy="748741"/>
      </dsp:txXfrm>
    </dsp:sp>
    <dsp:sp modelId="{C65CCB15-CAE4-4D6F-91CA-8044FA5409EF}">
      <dsp:nvSpPr>
        <dsp:cNvPr id="0" name=""/>
        <dsp:cNvSpPr/>
      </dsp:nvSpPr>
      <dsp:spPr>
        <a:xfrm>
          <a:off x="2910352" y="950642"/>
          <a:ext cx="194828" cy="1948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A9A8E88-46D4-47C1-93D5-046C8B7B8EF8}">
      <dsp:nvSpPr>
        <dsp:cNvPr id="0" name=""/>
        <dsp:cNvSpPr/>
      </dsp:nvSpPr>
      <dsp:spPr>
        <a:xfrm>
          <a:off x="2794670" y="1356368"/>
          <a:ext cx="3303267" cy="92232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3235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tx1"/>
              </a:solidFill>
            </a:rPr>
            <a:t>Strategic Decisions</a:t>
          </a:r>
          <a:endParaRPr lang="en-US" sz="2400" b="1" kern="1200" dirty="0">
            <a:solidFill>
              <a:schemeClr val="tx1"/>
            </a:solidFill>
          </a:endParaRPr>
        </a:p>
      </dsp:txBody>
      <dsp:txXfrm>
        <a:off x="2794670" y="1356368"/>
        <a:ext cx="3303267" cy="922322"/>
      </dsp:txXfrm>
    </dsp:sp>
    <dsp:sp modelId="{B8F8C62E-E663-4E34-9790-6AFB473EA7E7}">
      <dsp:nvSpPr>
        <dsp:cNvPr id="0" name=""/>
        <dsp:cNvSpPr/>
      </dsp:nvSpPr>
      <dsp:spPr>
        <a:xfrm>
          <a:off x="4054449" y="522123"/>
          <a:ext cx="269443" cy="26944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14700000" algn="t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31EF9AF-9091-46F0-8E27-949D8B88997F}">
      <dsp:nvSpPr>
        <dsp:cNvPr id="0" name=""/>
        <dsp:cNvSpPr/>
      </dsp:nvSpPr>
      <dsp:spPr>
        <a:xfrm>
          <a:off x="2704401" y="0"/>
          <a:ext cx="3668572" cy="1800606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772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Organizational Factors</a:t>
          </a:r>
          <a:r>
            <a:rPr lang="en-US" sz="4600" b="1" kern="1200" dirty="0" smtClean="0"/>
            <a:t> </a:t>
          </a:r>
          <a:endParaRPr lang="en-US" sz="4600" b="1" kern="1200" dirty="0"/>
        </a:p>
      </dsp:txBody>
      <dsp:txXfrm>
        <a:off x="2704401" y="0"/>
        <a:ext cx="3668572" cy="18006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240EE-6658-402D-B079-4BD788ABA23F}" type="datetimeFigureOut">
              <a:rPr lang="en-US" smtClean="0"/>
              <a:pPr/>
              <a:t>8/28/2010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690402-4991-43FB-8629-C53EAFCDC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690402-4991-43FB-8629-C53EAFCDCC2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8/28/2010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8/28/2010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8/28/2010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SAP Case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Avimanyu Datta, Doctoral Candidate, Washington State University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Explosive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867400"/>
          </a:xfrm>
        </p:spPr>
        <p:txBody>
          <a:bodyPr>
            <a:normAutofit/>
          </a:bodyPr>
          <a:lstStyle/>
          <a:p>
            <a:r>
              <a:rPr lang="en-US" b="1" dirty="0" smtClean="0"/>
              <a:t>SUMMARY</a:t>
            </a:r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066800" y="1524000"/>
          <a:ext cx="7010400" cy="259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rved Down Arrow 5"/>
          <p:cNvSpPr/>
          <p:nvPr/>
        </p:nvSpPr>
        <p:spPr>
          <a:xfrm>
            <a:off x="228600" y="4038600"/>
            <a:ext cx="2514600" cy="2438400"/>
          </a:xfrm>
          <a:prstGeom prst="curvedDownArrow">
            <a:avLst/>
          </a:prstGeom>
          <a:solidFill>
            <a:srgbClr val="FF6600"/>
          </a:solidFill>
          <a:ln>
            <a:noFill/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0" y="3962400"/>
            <a:ext cx="5156200" cy="4953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Loss of Control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2895600" y="4531056"/>
            <a:ext cx="5080000" cy="4953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Inefficient use of Resources</a:t>
            </a:r>
            <a:endParaRPr lang="en-US" b="1" dirty="0"/>
          </a:p>
        </p:txBody>
      </p:sp>
      <p:sp>
        <p:nvSpPr>
          <p:cNvPr id="9" name="Rounded Rectangle 8"/>
          <p:cNvSpPr/>
          <p:nvPr/>
        </p:nvSpPr>
        <p:spPr>
          <a:xfrm>
            <a:off x="3733800" y="5105400"/>
            <a:ext cx="4953000" cy="4572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Costly and Time consuming implementations</a:t>
            </a:r>
            <a:endParaRPr lang="en-US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4953000" y="5638800"/>
            <a:ext cx="4191000" cy="4953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Little Human resource Strategy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99032"/>
          </a:xfrm>
        </p:spPr>
        <p:txBody>
          <a:bodyPr/>
          <a:lstStyle/>
          <a:p>
            <a:r>
              <a:rPr lang="en-US" dirty="0" smtClean="0"/>
              <a:t>Partnering Sales and consulting: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Distinctive approaches to partnering, sales and consulting. They pioneered the concept of consulting forms implementing their product (R/3)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Helped SAP to grow rapidly without worrying about hiring in-house consultants. Did not have to worry about</a:t>
            </a:r>
          </a:p>
          <a:p>
            <a:pPr lvl="1"/>
            <a:r>
              <a:rPr lang="en-US" dirty="0" smtClean="0"/>
              <a:t>Avoided additional resource commitments</a:t>
            </a:r>
          </a:p>
          <a:p>
            <a:pPr lvl="1"/>
            <a:r>
              <a:rPr lang="en-US" dirty="0" smtClean="0"/>
              <a:t>Compatibility with hardware and software </a:t>
            </a:r>
          </a:p>
          <a:p>
            <a:pPr lvl="1"/>
            <a:r>
              <a:rPr lang="en-US" dirty="0" smtClean="0"/>
              <a:t>Staff commitments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99032"/>
          </a:xfrm>
        </p:spPr>
        <p:txBody>
          <a:bodyPr/>
          <a:lstStyle/>
          <a:p>
            <a:r>
              <a:rPr lang="en-US" dirty="0" smtClean="0"/>
              <a:t>Partnering Sales and consulting: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 SAP-ecosystem comprised of </a:t>
            </a:r>
          </a:p>
          <a:p>
            <a:pPr lvl="1"/>
            <a:r>
              <a:rPr lang="en-US" dirty="0" smtClean="0"/>
              <a:t>Consulting firms</a:t>
            </a:r>
          </a:p>
          <a:p>
            <a:pPr lvl="1"/>
            <a:r>
              <a:rPr lang="en-US" dirty="0" smtClean="0"/>
              <a:t>Hardware and OS</a:t>
            </a:r>
          </a:p>
          <a:p>
            <a:pPr lvl="1"/>
            <a:r>
              <a:rPr lang="en-US" dirty="0" smtClean="0"/>
              <a:t>Complimentary software firms </a:t>
            </a:r>
          </a:p>
          <a:p>
            <a:endParaRPr lang="en-US" dirty="0" smtClean="0"/>
          </a:p>
          <a:p>
            <a:r>
              <a:rPr lang="en-US" dirty="0" smtClean="0"/>
              <a:t>Certification Process by competency centers and independent ratings of customer satisfaction that ensured quality and compatibility of partner’s offerings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Training System that kept partners up to date on latest R/3 releases and updates.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Widespread information about technology and business plans. </a:t>
            </a:r>
          </a:p>
          <a:p>
            <a:endParaRPr lang="en-US" dirty="0" smtClean="0"/>
          </a:p>
          <a:p>
            <a:r>
              <a:rPr lang="en-US" dirty="0" smtClean="0"/>
              <a:t>Cooperative planning based on trust, long term relationships and legal agreements.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Partnering Sales and consulting: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5257800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3657600" y="3352800"/>
            <a:ext cx="1600200" cy="12192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SAP </a:t>
            </a:r>
          </a:p>
          <a:p>
            <a:pPr algn="ctr"/>
            <a:r>
              <a:rPr lang="en-US" b="1" dirty="0" smtClean="0"/>
              <a:t>Product</a:t>
            </a:r>
          </a:p>
          <a:p>
            <a:pPr algn="ctr"/>
            <a:r>
              <a:rPr lang="en-US" b="1" dirty="0" smtClean="0"/>
              <a:t>R/3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3254992" y="1295400"/>
            <a:ext cx="2362200" cy="7620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Consulting Firms: Implementations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3276600" y="6019800"/>
            <a:ext cx="2438400" cy="5334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Hardware Firms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0" y="3352800"/>
            <a:ext cx="2286000" cy="106680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Complimentary Software: Database, OS etc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4572000"/>
            <a:ext cx="342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Certification</a:t>
            </a:r>
          </a:p>
          <a:p>
            <a:r>
              <a:rPr lang="en-US" sz="1600" dirty="0" smtClean="0"/>
              <a:t>Training</a:t>
            </a:r>
          </a:p>
          <a:p>
            <a:r>
              <a:rPr lang="en-US" sz="1600" dirty="0" smtClean="0"/>
              <a:t>Updates</a:t>
            </a:r>
          </a:p>
          <a:p>
            <a:r>
              <a:rPr lang="en-US" sz="1600" dirty="0" smtClean="0"/>
              <a:t>Technology and business plans</a:t>
            </a:r>
          </a:p>
          <a:p>
            <a:r>
              <a:rPr lang="en-US" sz="1600" dirty="0" smtClean="0"/>
              <a:t>Long term relationships 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257800" y="2362200"/>
            <a:ext cx="342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Certification</a:t>
            </a:r>
          </a:p>
          <a:p>
            <a:r>
              <a:rPr lang="en-US" sz="1600" dirty="0" smtClean="0"/>
              <a:t>Training</a:t>
            </a:r>
          </a:p>
          <a:p>
            <a:r>
              <a:rPr lang="en-US" sz="1600" dirty="0" smtClean="0"/>
              <a:t>Updates</a:t>
            </a:r>
          </a:p>
          <a:p>
            <a:r>
              <a:rPr lang="en-US" sz="1600" dirty="0" smtClean="0"/>
              <a:t>Technology and business plans</a:t>
            </a:r>
          </a:p>
          <a:p>
            <a:r>
              <a:rPr lang="en-US" sz="1600" dirty="0" smtClean="0"/>
              <a:t>Long term relationships 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257800" y="4724400"/>
            <a:ext cx="342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Certification</a:t>
            </a:r>
          </a:p>
          <a:p>
            <a:r>
              <a:rPr lang="en-US" sz="1600" dirty="0" smtClean="0"/>
              <a:t>Training</a:t>
            </a:r>
          </a:p>
          <a:p>
            <a:r>
              <a:rPr lang="en-US" sz="1600" dirty="0" smtClean="0"/>
              <a:t>Updates</a:t>
            </a:r>
          </a:p>
          <a:p>
            <a:r>
              <a:rPr lang="en-US" sz="1600" dirty="0" smtClean="0"/>
              <a:t>Technology and business plans</a:t>
            </a:r>
          </a:p>
          <a:p>
            <a:r>
              <a:rPr lang="en-US" sz="1600" dirty="0" smtClean="0"/>
              <a:t>Long term relationships </a:t>
            </a:r>
            <a:endParaRPr lang="en-US" sz="1600" dirty="0"/>
          </a:p>
        </p:txBody>
      </p:sp>
      <p:sp>
        <p:nvSpPr>
          <p:cNvPr id="11" name="Left-Right Arrow 10"/>
          <p:cNvSpPr/>
          <p:nvPr/>
        </p:nvSpPr>
        <p:spPr>
          <a:xfrm rot="16200000">
            <a:off x="3810000" y="4953000"/>
            <a:ext cx="1371600" cy="609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-Right Arrow 11"/>
          <p:cNvSpPr/>
          <p:nvPr/>
        </p:nvSpPr>
        <p:spPr>
          <a:xfrm rot="16200000">
            <a:off x="3771900" y="2400300"/>
            <a:ext cx="1295400" cy="609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-Right Arrow 12"/>
          <p:cNvSpPr/>
          <p:nvPr/>
        </p:nvSpPr>
        <p:spPr>
          <a:xfrm rot="10800000">
            <a:off x="2209800" y="3657600"/>
            <a:ext cx="1485900" cy="609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99032"/>
          </a:xfrm>
        </p:spPr>
        <p:txBody>
          <a:bodyPr/>
          <a:lstStyle/>
          <a:p>
            <a:r>
              <a:rPr lang="en-US" dirty="0" smtClean="0"/>
              <a:t>Partnering Sales and consulting: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To ensure Ecosystem prospers and there is a win-win strategy, the following guidelines were enforced.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SAP wont compete with its customers form implementations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SAP has no interest in backward integration towards hardware and OS.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SAP Shared its forecasts with partners, allowing them to anticipate and plan for growth. Since R/3 was the de facto standard their forecasts were accurate.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Partners were managed by individual partner managers at SAP America.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Partners can be dismissed if they fail on  customer ratings.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SAP Does not try top profit from training activities</a:t>
            </a:r>
            <a:r>
              <a:rPr lang="en-US" dirty="0" smtClean="0">
                <a:sym typeface="Wingdings" pitchFamily="2" charset="2"/>
              </a:rPr>
              <a:t> Sees this as activity to keep the various members of the ecosystems involved.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99032"/>
          </a:xfrm>
        </p:spPr>
        <p:txBody>
          <a:bodyPr/>
          <a:lstStyle/>
          <a:p>
            <a:r>
              <a:rPr lang="en-US" dirty="0" smtClean="0"/>
              <a:t>Partnering Sales and consulting: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The entire system was geared towards meeting demands</a:t>
            </a:r>
          </a:p>
          <a:p>
            <a:pPr lvl="1"/>
            <a:r>
              <a:rPr lang="en-US" dirty="0" smtClean="0"/>
              <a:t>Minimum controls on assurance, compatibility</a:t>
            </a:r>
          </a:p>
          <a:p>
            <a:pPr lvl="1"/>
            <a:r>
              <a:rPr lang="en-US" dirty="0" smtClean="0"/>
              <a:t>Little attempt to regulate partner’s behavior.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Partners may have different goals than SAP</a:t>
            </a:r>
          </a:p>
          <a:p>
            <a:pPr lvl="1"/>
            <a:r>
              <a:rPr lang="en-US" dirty="0" smtClean="0"/>
              <a:t>SAP wanted quick implementations</a:t>
            </a:r>
          </a:p>
          <a:p>
            <a:pPr lvl="1"/>
            <a:r>
              <a:rPr lang="en-US" dirty="0" smtClean="0"/>
              <a:t>Partners stretched the implementation time. </a:t>
            </a:r>
          </a:p>
          <a:p>
            <a:pPr lvl="1"/>
            <a:r>
              <a:rPr lang="en-US" dirty="0" smtClean="0"/>
              <a:t>Long implementation time Made SAP R/3 look more expensive than it was.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SAP had loose and limited control over Partners</a:t>
            </a:r>
          </a:p>
          <a:p>
            <a:pPr lvl="1"/>
            <a:r>
              <a:rPr lang="en-US" dirty="0" smtClean="0"/>
              <a:t>Apart from certification there was not much of control on Partners.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99032"/>
          </a:xfrm>
        </p:spPr>
        <p:txBody>
          <a:bodyPr/>
          <a:lstStyle/>
          <a:p>
            <a:r>
              <a:rPr lang="en-US" dirty="0" smtClean="0"/>
              <a:t>Partnering Sales and consulting: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548640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Signs of problems on emerging markets: SMES, new multinationals</a:t>
            </a:r>
          </a:p>
          <a:p>
            <a:r>
              <a:rPr lang="en-US" dirty="0" smtClean="0"/>
              <a:t>New vendors emerging: PeopleSoft and Oracle</a:t>
            </a:r>
          </a:p>
          <a:p>
            <a:r>
              <a:rPr lang="en-US" dirty="0" smtClean="0"/>
              <a:t>Consulting was only for getting R/e up and running</a:t>
            </a:r>
          </a:p>
          <a:p>
            <a:pPr lvl="1"/>
            <a:r>
              <a:rPr lang="en-US" dirty="0" smtClean="0"/>
              <a:t>Not using the system to its fullest potential or building a large base of users over time. </a:t>
            </a:r>
          </a:p>
          <a:p>
            <a:pPr lvl="1"/>
            <a:r>
              <a:rPr lang="en-US" dirty="0" smtClean="0"/>
              <a:t>SAP’s consultants were de motivated as they did not have a future, stretched quite thin and spend more time at client site.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/>
          <a:lstStyle/>
          <a:p>
            <a:r>
              <a:rPr lang="en-US" dirty="0" smtClean="0"/>
              <a:t>The New Organization: Response to Threat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External Threats</a:t>
            </a:r>
          </a:p>
          <a:p>
            <a:pPr lvl="1"/>
            <a:r>
              <a:rPr lang="en-US" dirty="0" smtClean="0"/>
              <a:t>Increase in Competition from Oracle, Baan. Willingness to compete aggressively through price and competition. </a:t>
            </a:r>
          </a:p>
          <a:p>
            <a:pPr lvl="1"/>
            <a:r>
              <a:rPr lang="en-US" dirty="0" smtClean="0"/>
              <a:t>Growing market perception that R/3 is expensive and time-consuming to implement. </a:t>
            </a:r>
          </a:p>
          <a:p>
            <a:pPr lvl="1"/>
            <a:r>
              <a:rPr lang="en-US" dirty="0" smtClean="0"/>
              <a:t>A need to move downstream toward the small and medium enterprises. If you help SMEs grow, then when the become large firms they may stick with your systems.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99032"/>
          </a:xfrm>
        </p:spPr>
        <p:txBody>
          <a:bodyPr/>
          <a:lstStyle/>
          <a:p>
            <a:r>
              <a:rPr lang="en-US" dirty="0" smtClean="0"/>
              <a:t>The New Organization: Response to Threat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Internal Threats</a:t>
            </a:r>
          </a:p>
          <a:p>
            <a:pPr lvl="1"/>
            <a:r>
              <a:rPr lang="en-US" dirty="0" smtClean="0"/>
              <a:t>Increased Fragmentation: Districts, Regions, ICOEs operating largely autonomously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Little attention to cost and efficiency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Growing need to shift from entrepreneurial to a more professional style of management, with greater attention to systems and infrastructure in order to handle SAP America’s vastly increased size and complexity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Change in framework from generating new customers to farming old ones while generating new ones. Be partner to clients’ growth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399032"/>
          </a:xfrm>
        </p:spPr>
        <p:txBody>
          <a:bodyPr/>
          <a:lstStyle/>
          <a:p>
            <a:r>
              <a:rPr lang="en-US" dirty="0" smtClean="0"/>
              <a:t>The New Organization: </a:t>
            </a:r>
            <a:r>
              <a:rPr lang="en-US" dirty="0" smtClean="0"/>
              <a:t>Hybrid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Breaks powers of the Regional Barons, yet does not introduce a vertical market structure</a:t>
            </a:r>
          </a:p>
          <a:p>
            <a:pPr lvl="1"/>
            <a:r>
              <a:rPr lang="en-US" dirty="0" smtClean="0"/>
              <a:t>Sales, Consulting and Training became separate lines of business with separate profit and loss accounts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Mid-market and global accounts were separated. 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The existing ICOE came under a new director of industry marketing. Those in emerging markets (SMES and service based industries) has separate lines of business under a different VP.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major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Why has SAP America grown so rapidly? What challenges have been created by the company’s explosive growth?</a:t>
            </a:r>
          </a:p>
          <a:p>
            <a:endParaRPr lang="en-US" dirty="0" smtClean="0"/>
          </a:p>
          <a:p>
            <a:r>
              <a:rPr lang="en-US" dirty="0" smtClean="0"/>
              <a:t>What are the critical features of the Company's approach to partnering? What role has partnering played in the company’s success?</a:t>
            </a:r>
          </a:p>
          <a:p>
            <a:endParaRPr lang="en-US" dirty="0" smtClean="0"/>
          </a:p>
          <a:p>
            <a:r>
              <a:rPr lang="en-US" dirty="0" smtClean="0"/>
              <a:t>What is your evaluation of the new organization? What problems was it designed to solve?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Organization: two 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SAP America became a “one Company”</a:t>
            </a:r>
          </a:p>
          <a:p>
            <a:endParaRPr lang="en-US" dirty="0" smtClean="0"/>
          </a:p>
          <a:p>
            <a:r>
              <a:rPr lang="en-US" dirty="0" smtClean="0"/>
              <a:t>Possible Disadvantages</a:t>
            </a:r>
          </a:p>
          <a:p>
            <a:pPr lvl="1"/>
            <a:r>
              <a:rPr lang="en-US" dirty="0" smtClean="0"/>
              <a:t>Since Sales, Consulting and Training become separate P&amp;L, they might compete with each other. E.g., Consulting may be slower to increased its bottom-line thereby affecting repeat sales. Also coordinating issues. 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Remains largely sales driven. Marketing was still a sideline. Marketing reports to product development teams in Germany.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99306"/>
          </a:xfrm>
        </p:spPr>
        <p:txBody>
          <a:bodyPr/>
          <a:lstStyle/>
          <a:p>
            <a:r>
              <a:rPr lang="en-US" dirty="0" smtClean="0"/>
              <a:t>Professional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356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Professionalizing the management: Building up SAP America’s infrastructure, especially in the area of Human Resources.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Assessed each region's consulting activities using the same criteria. </a:t>
            </a:r>
          </a:p>
          <a:p>
            <a:pPr lvl="1"/>
            <a:r>
              <a:rPr lang="en-US" dirty="0" smtClean="0"/>
              <a:t>Utilized consultant’s billable hours as a measurement of utilization and efficiency and then established targets. </a:t>
            </a:r>
          </a:p>
          <a:p>
            <a:pPr lvl="1"/>
            <a:r>
              <a:rPr lang="en-US" dirty="0" smtClean="0"/>
              <a:t>Formalized career paths and differentiated consulting roles as well as clear set of management assignments. </a:t>
            </a:r>
          </a:p>
          <a:p>
            <a:pPr lvl="1"/>
            <a:r>
              <a:rPr lang="en-US" dirty="0" smtClean="0"/>
              <a:t>Uniformity of promotion practices. 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99306"/>
          </a:xfrm>
        </p:spPr>
        <p:txBody>
          <a:bodyPr/>
          <a:lstStyle/>
          <a:p>
            <a:r>
              <a:rPr lang="en-US" dirty="0" smtClean="0"/>
              <a:t>Professional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35608"/>
          </a:xfrm>
        </p:spPr>
        <p:txBody>
          <a:bodyPr>
            <a:normAutofit lnSpcReduction="10000"/>
          </a:bodyPr>
          <a:lstStyle/>
          <a:p>
            <a:pPr lvl="1"/>
            <a:endParaRPr lang="en-US" dirty="0" smtClean="0"/>
          </a:p>
          <a:p>
            <a:r>
              <a:rPr lang="en-US" dirty="0" smtClean="0"/>
              <a:t>Developing implementation strategy for mid-tier market. </a:t>
            </a:r>
          </a:p>
          <a:p>
            <a:pPr lvl="1"/>
            <a:r>
              <a:rPr lang="en-US" dirty="0" smtClean="0"/>
              <a:t>A new rapid implementation methodology called accelerated SAP </a:t>
            </a:r>
          </a:p>
          <a:p>
            <a:pPr lvl="1"/>
            <a:r>
              <a:rPr lang="en-US" dirty="0" smtClean="0"/>
              <a:t>Much more upfront work with clients so that they have a clear sense of the project scale and scope. </a:t>
            </a:r>
          </a:p>
          <a:p>
            <a:pPr lvl="1"/>
            <a:r>
              <a:rPr lang="en-US" dirty="0" smtClean="0"/>
              <a:t>Efforts to rein in partners’ activities that extend in implementation time and costs. </a:t>
            </a:r>
          </a:p>
          <a:p>
            <a:pPr lvl="1"/>
            <a:r>
              <a:rPr lang="en-US" dirty="0" smtClean="0"/>
              <a:t>Similar practice was introduced in large global accounts	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993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Professional Services: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35608"/>
          </a:xfrm>
        </p:spPr>
        <p:txBody>
          <a:bodyPr>
            <a:normAutofit fontScale="77500" lnSpcReduction="20000"/>
          </a:bodyPr>
          <a:lstStyle/>
          <a:p>
            <a:pPr lvl="1"/>
            <a:endParaRPr lang="en-US" dirty="0" smtClean="0"/>
          </a:p>
          <a:p>
            <a:r>
              <a:rPr lang="en-US" dirty="0" smtClean="0"/>
              <a:t>Consultants may bridle at being so closely monitored.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SAP partners may object being so closely monitored, in particular they made huge profits extending implementation and installation projects</a:t>
            </a:r>
          </a:p>
          <a:p>
            <a:endParaRPr lang="en-US" dirty="0" smtClean="0"/>
          </a:p>
          <a:p>
            <a:r>
              <a:rPr lang="en-US" dirty="0" smtClean="0"/>
              <a:t>Internally consultants may try to resist the campaign against productivity</a:t>
            </a:r>
          </a:p>
          <a:p>
            <a:endParaRPr lang="en-US" dirty="0" smtClean="0"/>
          </a:p>
          <a:p>
            <a:r>
              <a:rPr lang="en-US" dirty="0" smtClean="0"/>
              <a:t>Consultants and Partners may build a case with clients for longer implementation times. They may even recommend a product from Baan, oracle or PeopleSoft, instead.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67000"/>
            <a:ext cx="8229600" cy="1399032"/>
          </a:xfrm>
        </p:spPr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Explosive growth: Reasons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229600" cy="5715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Market Forces</a:t>
            </a:r>
          </a:p>
          <a:p>
            <a:pPr lvl="1"/>
            <a:r>
              <a:rPr lang="en-US" b="1" dirty="0" smtClean="0"/>
              <a:t>Great Timing</a:t>
            </a:r>
          </a:p>
          <a:p>
            <a:pPr lvl="2"/>
            <a:r>
              <a:rPr lang="en-US" dirty="0" smtClean="0"/>
              <a:t>Industry was shifting from Mainframes to client server computing. </a:t>
            </a:r>
          </a:p>
          <a:p>
            <a:pPr lvl="2"/>
            <a:r>
              <a:rPr lang="en-US" dirty="0" smtClean="0"/>
              <a:t>Rise of re-engineering and business process redesign. Great Timing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b="1" dirty="0" smtClean="0"/>
              <a:t>R/3  was developed for distributed computing environment. </a:t>
            </a:r>
          </a:p>
          <a:p>
            <a:pPr lvl="2"/>
            <a:r>
              <a:rPr lang="en-US" dirty="0" smtClean="0"/>
              <a:t>Provided companies with the needed boost to shift to client server architecture. </a:t>
            </a:r>
          </a:p>
          <a:p>
            <a:pPr lvl="2"/>
            <a:r>
              <a:rPr lang="en-US" dirty="0" smtClean="0"/>
              <a:t>SAP offered assistance through needed expertise and consulting resources to ensure successful transition. 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b="1" dirty="0" smtClean="0"/>
              <a:t>Sudden popularity of reengineering. </a:t>
            </a:r>
          </a:p>
          <a:p>
            <a:pPr lvl="2"/>
            <a:r>
              <a:rPr lang="en-US" dirty="0" smtClean="0"/>
              <a:t>R/3 was build around process orientation with embedded set of business practices, making business processes easier. 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Explosive Growth: Reasons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867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Strategic Decisions</a:t>
            </a:r>
          </a:p>
          <a:p>
            <a:pPr lvl="1"/>
            <a:r>
              <a:rPr lang="en-US" b="1" dirty="0" smtClean="0"/>
              <a:t>Decision to be a product Company</a:t>
            </a:r>
          </a:p>
          <a:p>
            <a:pPr lvl="2"/>
            <a:r>
              <a:rPr lang="en-US" dirty="0" smtClean="0"/>
              <a:t>No need to add large no. of people  for service provision</a:t>
            </a:r>
          </a:p>
          <a:p>
            <a:pPr lvl="2"/>
            <a:r>
              <a:rPr lang="en-US" dirty="0" smtClean="0"/>
              <a:t>Continuous attention to product</a:t>
            </a:r>
            <a:r>
              <a:rPr lang="en-US" dirty="0" smtClean="0">
                <a:sym typeface="Wingdings" pitchFamily="2" charset="2"/>
              </a:rPr>
              <a:t> technical superiority and shorter learning cycles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Strong Focus on Market penetration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b="1" dirty="0" smtClean="0"/>
              <a:t>Lucrative role for Partners</a:t>
            </a:r>
          </a:p>
          <a:p>
            <a:pPr lvl="2"/>
            <a:r>
              <a:rPr lang="en-US" dirty="0" smtClean="0"/>
              <a:t>Left 80% of implementation revenues with consulting partners (KPMG, PWC, Cap Gemini). </a:t>
            </a:r>
          </a:p>
          <a:p>
            <a:pPr lvl="2"/>
            <a:r>
              <a:rPr lang="en-US" dirty="0" smtClean="0"/>
              <a:t>Did not back integrate to hardware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b="1" dirty="0" smtClean="0"/>
              <a:t>Focus on Limited set of industries and primarily multinationals </a:t>
            </a:r>
          </a:p>
          <a:p>
            <a:pPr lvl="2"/>
            <a:r>
              <a:rPr lang="en-US" dirty="0" smtClean="0"/>
              <a:t>Industry Centers of Expertise (ICOES) six industries: all manufacturing related</a:t>
            </a:r>
          </a:p>
          <a:p>
            <a:pPr lvl="2"/>
            <a:r>
              <a:rPr lang="en-US" dirty="0" smtClean="0"/>
              <a:t>Large deals, huge license revenues. Large users </a:t>
            </a:r>
            <a:r>
              <a:rPr lang="en-US" dirty="0" smtClean="0">
                <a:sym typeface="Wingdings" pitchFamily="2" charset="2"/>
              </a:rPr>
              <a:t> More Revenues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Explosive Growth: Reasons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867400"/>
          </a:xfrm>
        </p:spPr>
        <p:txBody>
          <a:bodyPr>
            <a:normAutofit/>
          </a:bodyPr>
          <a:lstStyle/>
          <a:p>
            <a:r>
              <a:rPr lang="en-US" b="1" dirty="0" smtClean="0"/>
              <a:t>Organizational Factors</a:t>
            </a:r>
          </a:p>
          <a:p>
            <a:pPr lvl="1"/>
            <a:r>
              <a:rPr lang="en-US" b="1" dirty="0" smtClean="0"/>
              <a:t>De-centralized approach</a:t>
            </a:r>
          </a:p>
          <a:p>
            <a:pPr lvl="2"/>
            <a:r>
              <a:rPr lang="en-US" dirty="0" smtClean="0"/>
              <a:t>No centralized controls</a:t>
            </a:r>
          </a:p>
          <a:p>
            <a:pPr lvl="2"/>
            <a:r>
              <a:rPr lang="en-US" dirty="0" smtClean="0"/>
              <a:t>Focus on Sales</a:t>
            </a:r>
          </a:p>
          <a:p>
            <a:pPr lvl="2"/>
            <a:r>
              <a:rPr lang="en-US" dirty="0" smtClean="0"/>
              <a:t>Entrepreneurial approach </a:t>
            </a:r>
            <a:r>
              <a:rPr lang="en-US" dirty="0" smtClean="0">
                <a:sym typeface="Wingdings" pitchFamily="2" charset="2"/>
              </a:rPr>
              <a:t> make things happen</a:t>
            </a:r>
            <a:endParaRPr lang="en-US" dirty="0" smtClean="0"/>
          </a:p>
          <a:p>
            <a:pPr lvl="1"/>
            <a:r>
              <a:rPr lang="en-US" b="1" dirty="0" smtClean="0"/>
              <a:t>Few items were standardized</a:t>
            </a:r>
          </a:p>
          <a:p>
            <a:pPr lvl="2"/>
            <a:r>
              <a:rPr lang="en-US" dirty="0" smtClean="0"/>
              <a:t>Licensing Fees and allowable discounts</a:t>
            </a:r>
          </a:p>
          <a:p>
            <a:pPr lvl="2"/>
            <a:r>
              <a:rPr lang="en-US" dirty="0" smtClean="0"/>
              <a:t>Contract terms</a:t>
            </a:r>
          </a:p>
          <a:p>
            <a:pPr lvl="2"/>
            <a:r>
              <a:rPr lang="en-US" dirty="0" smtClean="0"/>
              <a:t>R/3 was 80% standardized and 20% </a:t>
            </a:r>
            <a:r>
              <a:rPr lang="en-US" dirty="0" err="1" smtClean="0"/>
              <a:t>custimozable</a:t>
            </a:r>
            <a:endParaRPr lang="en-US" dirty="0" smtClean="0"/>
          </a:p>
          <a:p>
            <a:pPr lvl="1"/>
            <a:r>
              <a:rPr lang="en-US" b="1" dirty="0" smtClean="0"/>
              <a:t>Organized around the Initial Sale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Explosive Growth: Reasons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867400"/>
          </a:xfrm>
        </p:spPr>
        <p:txBody>
          <a:bodyPr>
            <a:normAutofit/>
          </a:bodyPr>
          <a:lstStyle/>
          <a:p>
            <a:r>
              <a:rPr lang="en-US" b="1" dirty="0" smtClean="0"/>
              <a:t>SUMMARY</a:t>
            </a:r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57200" y="1752600"/>
          <a:ext cx="83058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399032"/>
          </a:xfrm>
        </p:spPr>
        <p:txBody>
          <a:bodyPr/>
          <a:lstStyle/>
          <a:p>
            <a:r>
              <a:rPr lang="en-US" dirty="0" smtClean="0"/>
              <a:t>Explosive Growth: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Loss of Control</a:t>
            </a:r>
          </a:p>
          <a:p>
            <a:pPr lvl="1"/>
            <a:r>
              <a:rPr lang="en-US" dirty="0" smtClean="0"/>
              <a:t>No infrastructure for administrative systems</a:t>
            </a:r>
          </a:p>
          <a:p>
            <a:pPr lvl="1"/>
            <a:r>
              <a:rPr lang="en-US" dirty="0" smtClean="0"/>
              <a:t>Regional managers and ICOES operated with enormous discretion with no consistency. Wide range of labor practice coexisted within the company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Inefficient Use of Resources </a:t>
            </a:r>
          </a:p>
          <a:p>
            <a:pPr lvl="1"/>
            <a:r>
              <a:rPr lang="en-US" dirty="0" smtClean="0"/>
              <a:t>Learning was not shared across regions. Same problems were solved several times by different people.</a:t>
            </a:r>
          </a:p>
          <a:p>
            <a:pPr lvl="1"/>
            <a:r>
              <a:rPr lang="en-US" dirty="0" smtClean="0"/>
              <a:t>Utilization rates of consultants and training center were highly valuable</a:t>
            </a:r>
          </a:p>
          <a:p>
            <a:pPr lvl="1"/>
            <a:r>
              <a:rPr lang="en-US" dirty="0" smtClean="0"/>
              <a:t>No attention to hiring and staffing.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399032"/>
          </a:xfrm>
        </p:spPr>
        <p:txBody>
          <a:bodyPr/>
          <a:lstStyle/>
          <a:p>
            <a:r>
              <a:rPr lang="en-US" dirty="0" smtClean="0"/>
              <a:t>Explosive Growth: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64208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Costly Time consuming implementations</a:t>
            </a:r>
          </a:p>
          <a:p>
            <a:pPr lvl="1"/>
            <a:r>
              <a:rPr lang="en-US" dirty="0" smtClean="0"/>
              <a:t>Consultants increased implementation time to raise revenue. Created a backlash for R/3 Brand. </a:t>
            </a:r>
          </a:p>
          <a:p>
            <a:pPr lvl="1"/>
            <a:r>
              <a:rPr lang="en-US" dirty="0" smtClean="0"/>
              <a:t>SAP’s own consultants were largely trained on the job. No time to focus on cost control.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  </a:t>
            </a:r>
          </a:p>
          <a:p>
            <a:r>
              <a:rPr lang="en-US" dirty="0" smtClean="0"/>
              <a:t>Little Human Resource Strategy</a:t>
            </a:r>
          </a:p>
          <a:p>
            <a:pPr lvl="1"/>
            <a:r>
              <a:rPr lang="en-US" dirty="0" smtClean="0"/>
              <a:t>Could not retain skilled people especially for consultants. </a:t>
            </a:r>
          </a:p>
          <a:p>
            <a:pPr lvl="1"/>
            <a:r>
              <a:rPr lang="en-US" dirty="0" smtClean="0"/>
              <a:t>SAP being a product company showed no tangible career path for consultants.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399032"/>
          </a:xfrm>
        </p:spPr>
        <p:txBody>
          <a:bodyPr/>
          <a:lstStyle/>
          <a:p>
            <a:r>
              <a:rPr lang="en-US" dirty="0" smtClean="0"/>
              <a:t>Explosive Growth: Response to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64208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Unaddressed until 1995. But saturation and competition made problems salient. </a:t>
            </a:r>
          </a:p>
          <a:p>
            <a:r>
              <a:rPr lang="en-US" dirty="0" smtClean="0"/>
              <a:t>Sensitivity to costs</a:t>
            </a:r>
          </a:p>
          <a:p>
            <a:r>
              <a:rPr lang="en-US" dirty="0" smtClean="0"/>
              <a:t>Recognition for infrastructure</a:t>
            </a:r>
          </a:p>
          <a:p>
            <a:r>
              <a:rPr lang="en-US" dirty="0" smtClean="0"/>
              <a:t>Formalizing human resource policies. </a:t>
            </a:r>
          </a:p>
          <a:p>
            <a:r>
              <a:rPr lang="en-US" dirty="0" smtClean="0"/>
              <a:t>Shift to a more formal professional organization. </a:t>
            </a:r>
          </a:p>
          <a:p>
            <a:pPr lvl="1"/>
            <a:r>
              <a:rPr lang="en-US" dirty="0" smtClean="0"/>
              <a:t>Hired Human Resource Director. </a:t>
            </a:r>
          </a:p>
          <a:p>
            <a:pPr lvl="1"/>
            <a:r>
              <a:rPr lang="en-US" dirty="0" smtClean="0"/>
              <a:t>Shift in focus from Acquiring new accounts to farming them.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1">
      <a:dk1>
        <a:srgbClr val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285</TotalTime>
  <Words>1487</Words>
  <Application>Microsoft Office PowerPoint</Application>
  <PresentationFormat>On-screen Show (4:3)</PresentationFormat>
  <Paragraphs>231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Verve</vt:lpstr>
      <vt:lpstr>SAP Case Study</vt:lpstr>
      <vt:lpstr>Three major points</vt:lpstr>
      <vt:lpstr>Explosive growth: Reasons</vt:lpstr>
      <vt:lpstr>Explosive Growth: Reasons </vt:lpstr>
      <vt:lpstr>Explosive Growth: Reasons </vt:lpstr>
      <vt:lpstr>Explosive Growth: Reasons </vt:lpstr>
      <vt:lpstr>Explosive Growth: Challenges</vt:lpstr>
      <vt:lpstr>Explosive Growth: Challenges</vt:lpstr>
      <vt:lpstr>Explosive Growth: Response to Challenges</vt:lpstr>
      <vt:lpstr>Explosive Growth</vt:lpstr>
      <vt:lpstr>Partnering Sales and consulting: Approach</vt:lpstr>
      <vt:lpstr>Partnering Sales and consulting: Approach</vt:lpstr>
      <vt:lpstr>Partnering Sales and consulting: Approach</vt:lpstr>
      <vt:lpstr>Partnering Sales and consulting: Approach</vt:lpstr>
      <vt:lpstr>Partnering Sales and consulting: Problems</vt:lpstr>
      <vt:lpstr>Partnering Sales and consulting: Problems</vt:lpstr>
      <vt:lpstr>The New Organization: Response to Threat</vt:lpstr>
      <vt:lpstr>The New Organization: Response to Threat</vt:lpstr>
      <vt:lpstr>The New Organization: Hybrid</vt:lpstr>
      <vt:lpstr>The New Organization: two faces</vt:lpstr>
      <vt:lpstr>Professional Services</vt:lpstr>
      <vt:lpstr>Professional Services</vt:lpstr>
      <vt:lpstr>Professional Services: Resistance</vt:lpstr>
      <vt:lpstr>Questions? Comments?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SAP Case Study</dc:title>
  <dc:creator>Avimanyu Datta</dc:creator>
  <cp:lastModifiedBy>Avimanyu Datta</cp:lastModifiedBy>
  <cp:revision>38</cp:revision>
  <dcterms:created xsi:type="dcterms:W3CDTF">2006-08-16T00:00:00Z</dcterms:created>
  <dcterms:modified xsi:type="dcterms:W3CDTF">2010-08-29T00:21:41Z</dcterms:modified>
</cp:coreProperties>
</file>