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9" r:id="rId4"/>
    <p:sldId id="260" r:id="rId5"/>
    <p:sldId id="261" r:id="rId6"/>
    <p:sldId id="258" r:id="rId7"/>
    <p:sldId id="274" r:id="rId8"/>
    <p:sldId id="275" r:id="rId9"/>
    <p:sldId id="263" r:id="rId10"/>
    <p:sldId id="262" r:id="rId11"/>
    <p:sldId id="266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7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C5533-034C-42DA-96AC-282E531F2C68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70B01-4BDA-4537-8222-07854B6B40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MIKE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A58132-0DBD-4D32-BA4D-D70363754395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MIKE</a:t>
            </a: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354" y="8684543"/>
            <a:ext cx="2972108" cy="45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7BA4B6A-CF65-4C76-B191-1DA715753254}" type="slidenum">
              <a:rPr lang="en-US" sz="1200"/>
              <a:pPr algn="r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Dylan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3C8A21-4963-4A11-A076-843EFA7C7912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Stephen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A2E4D4-26F6-4618-B1B5-482FD2919DE6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Stephen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B1ED17-CB30-4264-8EE1-8AFA597E1A84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Stepehn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B8458B-C833-4FBB-B3FC-54900BE6C6A5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Stephen</a:t>
            </a:r>
          </a:p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11D1BE-C9AA-41E7-8F1E-7FA270853115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Stephen</a:t>
            </a:r>
          </a:p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F6480F-55C2-43A3-A6A3-77F74EC9EA77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Todd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6EB777-FB65-41CE-9C51-4F9A961E302C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Todd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C02BCC-F40C-489C-AF2E-091A28D94444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Todd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52E7CE-D815-4017-A4CA-E2CC3F4A162D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Todd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52D9E3-2EA8-4DAF-B129-17B8FF69A328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Todd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BA045E-F3F6-49DC-8139-B20F921A2E6D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3CFD80-1867-4680-AE5E-EEE68B7E988C}" type="slidenum">
              <a:rPr lang="en-US" smtClean="0"/>
              <a:pPr/>
              <a:t>33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354" y="8684543"/>
            <a:ext cx="2972108" cy="45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E77973-50F6-4DD7-A4FD-E42680E7FEB1}" type="slidenum">
              <a:rPr lang="en-US" sz="1200"/>
              <a:pPr algn="r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MIKE</a:t>
            </a:r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4354" y="8684543"/>
            <a:ext cx="2972108" cy="45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50D26F4-CE9F-47FA-B651-188BD72D1404}" type="slidenum">
              <a:rPr lang="en-US" sz="1200"/>
              <a:pPr algn="r"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354" y="8684543"/>
            <a:ext cx="2972108" cy="45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594D786-C92C-4B51-975C-8AF0B7C3E344}" type="slidenum">
              <a:rPr lang="en-US" sz="1200"/>
              <a:pPr algn="r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8013" cy="45243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5BE9919-22A1-45D1-8003-EF8BD5EC78E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4629BDE9-E117-45E4-8298-8AEE9808751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money.cnn.com/magazines/fortune/fortune500/2007/snapshots/220.html" TargetMode="External"/><Relationship Id="rId13" Type="http://schemas.openxmlformats.org/officeDocument/2006/relationships/hyperlink" Target="http://money.cnn.com/magazines/fortune/fortune500/2007/snapshots/4220.html" TargetMode="External"/><Relationship Id="rId3" Type="http://schemas.openxmlformats.org/officeDocument/2006/relationships/hyperlink" Target="http://money.cnn.com/magazines/fortune/fortune500/2007/industries/Food_Services/1.html" TargetMode="External"/><Relationship Id="rId7" Type="http://schemas.openxmlformats.org/officeDocument/2006/relationships/hyperlink" Target="http://money.cnn.com/magazines/fortune/fortune500/2007/snapshots/398.html" TargetMode="External"/><Relationship Id="rId12" Type="http://schemas.openxmlformats.org/officeDocument/2006/relationships/hyperlink" Target="http://money.cnn.com/magazines/fortune/fortune500/2007/snapshots/268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ney.cnn.com/magazines/fortune/fortune500/2007/snapshots/1267.html" TargetMode="External"/><Relationship Id="rId11" Type="http://schemas.openxmlformats.org/officeDocument/2006/relationships/hyperlink" Target="http://money.cnn.com/magazines/fortune/fortune500/2007/snapshots/701.html" TargetMode="External"/><Relationship Id="rId5" Type="http://schemas.openxmlformats.org/officeDocument/2006/relationships/hyperlink" Target="http://money.cnn.com/magazines/fortune/fortune500/2007/snapshots/1454.html" TargetMode="External"/><Relationship Id="rId15" Type="http://schemas.openxmlformats.org/officeDocument/2006/relationships/hyperlink" Target="http://money.cnn.com/magazines/fortune/fortune500/2007/snapshots/3737.html" TargetMode="External"/><Relationship Id="rId10" Type="http://schemas.openxmlformats.org/officeDocument/2006/relationships/hyperlink" Target="http://money.cnn.com/magazines/fortune/fortune500/2007/snapshots/1562.html" TargetMode="External"/><Relationship Id="rId4" Type="http://schemas.openxmlformats.org/officeDocument/2006/relationships/hyperlink" Target="http://money.cnn.com/magazines/fortune/fortune500/2007/snapshots/848.html" TargetMode="External"/><Relationship Id="rId9" Type="http://schemas.openxmlformats.org/officeDocument/2006/relationships/hyperlink" Target="http://money.cnn.com/magazines/fortune/fortune500/2007/snapshots/1003.html" TargetMode="External"/><Relationship Id="rId14" Type="http://schemas.openxmlformats.org/officeDocument/2006/relationships/hyperlink" Target="http://money.cnn.com/magazines/fortune/fortune500/2007/snapshots/313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Starbucks and Howard Schultz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Avimanyu Datta</a:t>
            </a:r>
          </a:p>
          <a:p>
            <a:r>
              <a:rPr lang="en-US" dirty="0" smtClean="0"/>
              <a:t>Doctoral Candidate, College of Business</a:t>
            </a:r>
          </a:p>
          <a:p>
            <a:r>
              <a:rPr lang="en-US" dirty="0" smtClean="0"/>
              <a:t>Washington State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ln/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/>
              <a:t>Why is Starbucks Important?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88" y="1143000"/>
            <a:ext cx="3148477" cy="426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429000" y="1220788"/>
            <a:ext cx="5341938" cy="41858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spcBef>
                <a:spcPts val="1250"/>
              </a:spcBef>
              <a:buFont typeface="Bitstream Vera Sans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Bitstream Vera Sans" pitchFamily="32" charset="0"/>
              </a:rPr>
              <a:t> </a:t>
            </a:r>
            <a:r>
              <a:rPr lang="en-GB" b="1" dirty="0">
                <a:latin typeface="Bitstream Vera Sans" pitchFamily="32" charset="0"/>
              </a:rPr>
              <a:t>Leaders of coffee industry in sales worldwide.</a:t>
            </a:r>
          </a:p>
          <a:p>
            <a:pPr>
              <a:lnSpc>
                <a:spcPct val="98000"/>
              </a:lnSpc>
              <a:spcBef>
                <a:spcPts val="1250"/>
              </a:spcBef>
              <a:buFont typeface="Bitstream Vera Sans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Bitstream Vera Sans" pitchFamily="32" charset="0"/>
              </a:rPr>
              <a:t> Focus on customer service at the forefront of business model for more than three decades</a:t>
            </a:r>
          </a:p>
          <a:p>
            <a:pPr>
              <a:lnSpc>
                <a:spcPct val="98000"/>
              </a:lnSpc>
              <a:spcBef>
                <a:spcPts val="1250"/>
              </a:spcBef>
              <a:buFont typeface="Bitstream Vera Sans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Bitstream Vera Sans" pitchFamily="32" charset="0"/>
              </a:rPr>
              <a:t> Strive to provide memorable customer service at each location, for each transaction.</a:t>
            </a:r>
          </a:p>
          <a:p>
            <a:pPr>
              <a:lnSpc>
                <a:spcPct val="98000"/>
              </a:lnSpc>
              <a:spcBef>
                <a:spcPts val="1250"/>
              </a:spcBef>
              <a:buFont typeface="Bitstream Vera Sans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Bitstream Vera Sans" pitchFamily="32" charset="0"/>
              </a:rPr>
              <a:t> Innovation: In-store Wi-Fi, new beverages, broad product range, drink customization, etc.</a:t>
            </a:r>
          </a:p>
          <a:p>
            <a:pPr>
              <a:lnSpc>
                <a:spcPct val="98000"/>
              </a:lnSpc>
              <a:spcBef>
                <a:spcPts val="1250"/>
              </a:spcBef>
              <a:buFont typeface="Bitstream Vera Sans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Bitstream Vera Sans" pitchFamily="32" charset="0"/>
              </a:rPr>
              <a:t> Philanthropically sound business decisions: a “Green” company, charitable donations.</a:t>
            </a:r>
          </a:p>
          <a:p>
            <a:pPr>
              <a:lnSpc>
                <a:spcPct val="98000"/>
              </a:lnSpc>
              <a:spcBef>
                <a:spcPts val="1250"/>
              </a:spcBef>
              <a:buFont typeface="Bitstream Vera Sans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Bitstream Vera Sans" pitchFamily="32" charset="0"/>
              </a:rPr>
              <a:t> Employee health benefit package extended to part-time employees, training model is world-class.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 lIns="90000" tIns="46800" rIns="90000" bIns="46800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/>
              <a:t>Starbucks as a Market Leader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 lIns="90000" tIns="46800" rIns="90000" bIns="46800"/>
          <a:lstStyle/>
          <a:p>
            <a:pPr>
              <a:lnSpc>
                <a:spcPct val="75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/>
              <a:t>Industry: </a:t>
            </a:r>
            <a:r>
              <a:rPr lang="en-GB" sz="1800" b="1" dirty="0">
                <a:solidFill>
                  <a:srgbClr val="009999"/>
                </a:solidFill>
                <a:hlinkClick r:id="rId3"/>
              </a:rPr>
              <a:t>Food Services</a:t>
            </a:r>
          </a:p>
          <a:p>
            <a:pPr>
              <a:lnSpc>
                <a:spcPct val="75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/>
              <a:t> </a:t>
            </a:r>
            <a:r>
              <a:rPr lang="en-GB" sz="1400" dirty="0"/>
              <a:t>Rank		Company			500 rank 	Revenues ($ millions)</a:t>
            </a:r>
            <a:r>
              <a:rPr lang="ar-SA" sz="1400" dirty="0"/>
              <a:t>‏</a:t>
            </a:r>
            <a:endParaRPr lang="en-GB" sz="1400" dirty="0"/>
          </a:p>
          <a:p>
            <a:pPr>
              <a:lnSpc>
                <a:spcPct val="75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/>
              <a:t>1		</a:t>
            </a:r>
            <a:r>
              <a:rPr lang="en-GB" sz="1800" b="1" dirty="0">
                <a:hlinkClick r:id="rId4"/>
              </a:rPr>
              <a:t>McDonald's</a:t>
            </a:r>
            <a:r>
              <a:rPr lang="en-GB" sz="1800" b="1" dirty="0"/>
              <a:t> 		108	21,586.4</a:t>
            </a:r>
          </a:p>
          <a:p>
            <a:pPr>
              <a:lnSpc>
                <a:spcPct val="75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/>
              <a:t>2		</a:t>
            </a:r>
            <a:r>
              <a:rPr lang="en-GB" sz="1800" b="1" dirty="0">
                <a:hlinkClick r:id="rId5"/>
              </a:rPr>
              <a:t>Yum Brands</a:t>
            </a:r>
            <a:r>
              <a:rPr lang="en-GB" sz="1800" b="1" dirty="0"/>
              <a:t> 		262	9,561.0</a:t>
            </a:r>
          </a:p>
          <a:p>
            <a:pPr>
              <a:lnSpc>
                <a:spcPct val="75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/>
              <a:t>3		</a:t>
            </a:r>
            <a:r>
              <a:rPr lang="en-GB" sz="1800" b="1" dirty="0">
                <a:hlinkClick r:id="rId6"/>
              </a:rPr>
              <a:t>Starbucks</a:t>
            </a:r>
            <a:r>
              <a:rPr lang="en-GB" sz="1800" b="1" dirty="0"/>
              <a:t>		310	7,786.9</a:t>
            </a:r>
          </a:p>
          <a:p>
            <a:pPr>
              <a:lnSpc>
                <a:spcPct val="75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/>
              <a:t>4		</a:t>
            </a:r>
            <a:r>
              <a:rPr lang="en-GB" sz="1800" b="1" dirty="0">
                <a:hlinkClick r:id="rId7"/>
              </a:rPr>
              <a:t>Darden Restaurants</a:t>
            </a:r>
            <a:r>
              <a:rPr lang="en-GB" sz="1800" b="1" dirty="0"/>
              <a:t> 	404	5,720.6</a:t>
            </a:r>
          </a:p>
          <a:p>
            <a:pPr>
              <a:lnSpc>
                <a:spcPct val="75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/>
              <a:t>5		</a:t>
            </a:r>
            <a:r>
              <a:rPr lang="en-GB" sz="1800" b="1" dirty="0">
                <a:hlinkClick r:id="rId8"/>
              </a:rPr>
              <a:t>Brinker International</a:t>
            </a:r>
            <a:r>
              <a:rPr lang="en-GB" sz="1800" b="1" dirty="0"/>
              <a:t>	502	4,260.2</a:t>
            </a:r>
          </a:p>
          <a:p>
            <a:pPr>
              <a:lnSpc>
                <a:spcPct val="75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/>
              <a:t>6		</a:t>
            </a:r>
            <a:r>
              <a:rPr lang="en-GB" sz="1800" b="1" dirty="0">
                <a:hlinkClick r:id="rId9"/>
              </a:rPr>
              <a:t>OSI Restaurant Partners</a:t>
            </a:r>
            <a:r>
              <a:rPr lang="en-GB" sz="1800" b="1" dirty="0"/>
              <a:t> 	535	3,941.0</a:t>
            </a:r>
          </a:p>
          <a:p>
            <a:pPr>
              <a:lnSpc>
                <a:spcPct val="75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/>
              <a:t>7		</a:t>
            </a:r>
            <a:r>
              <a:rPr lang="en-GB" sz="1800" b="1" dirty="0">
                <a:hlinkClick r:id="rId10"/>
              </a:rPr>
              <a:t>Wendy's International</a:t>
            </a:r>
            <a:r>
              <a:rPr lang="en-GB" sz="1800" b="1" dirty="0"/>
              <a:t> 	562	3,660.3</a:t>
            </a:r>
          </a:p>
          <a:p>
            <a:pPr>
              <a:lnSpc>
                <a:spcPct val="75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/>
              <a:t>8		</a:t>
            </a:r>
            <a:r>
              <a:rPr lang="en-GB" sz="1800" b="1" dirty="0">
                <a:hlinkClick r:id="rId11"/>
              </a:rPr>
              <a:t>Jack in the Box</a:t>
            </a:r>
            <a:r>
              <a:rPr lang="en-GB" sz="1800" b="1" dirty="0"/>
              <a:t> 		685	2,765.6</a:t>
            </a:r>
          </a:p>
          <a:p>
            <a:pPr>
              <a:lnSpc>
                <a:spcPct val="75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/>
              <a:t>9		</a:t>
            </a:r>
            <a:r>
              <a:rPr lang="en-GB" sz="1800" b="1" dirty="0">
                <a:hlinkClick r:id="rId12"/>
              </a:rPr>
              <a:t>CBRL Group</a:t>
            </a:r>
            <a:r>
              <a:rPr lang="en-GB" sz="1800" b="1" dirty="0"/>
              <a:t> 		711	2,643.0</a:t>
            </a:r>
          </a:p>
          <a:p>
            <a:pPr>
              <a:lnSpc>
                <a:spcPct val="75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/>
              <a:t>10		</a:t>
            </a:r>
            <a:r>
              <a:rPr lang="en-GB" sz="1800" b="1" dirty="0">
                <a:hlinkClick r:id="rId13"/>
              </a:rPr>
              <a:t>Burger King Holdings</a:t>
            </a:r>
            <a:r>
              <a:rPr lang="en-GB" sz="1800" b="1" dirty="0"/>
              <a:t> 	842	2,048.0</a:t>
            </a:r>
          </a:p>
          <a:p>
            <a:pPr>
              <a:lnSpc>
                <a:spcPct val="75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/>
              <a:t>11		</a:t>
            </a:r>
            <a:r>
              <a:rPr lang="en-GB" sz="1800" b="1" dirty="0">
                <a:hlinkClick r:id="rId14"/>
              </a:rPr>
              <a:t>CKE Restaurants</a:t>
            </a:r>
            <a:r>
              <a:rPr lang="en-GB" sz="1800" b="1" dirty="0"/>
              <a:t> 	991	1,588.4</a:t>
            </a:r>
          </a:p>
          <a:p>
            <a:pPr>
              <a:lnSpc>
                <a:spcPct val="75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/>
              <a:t>12		</a:t>
            </a:r>
            <a:r>
              <a:rPr lang="en-GB" sz="1800" b="1" dirty="0">
                <a:hlinkClick r:id="rId15"/>
              </a:rPr>
              <a:t>Bob Evans Farms</a:t>
            </a:r>
            <a:r>
              <a:rPr lang="en-GB" sz="1800" b="1" dirty="0"/>
              <a:t> 	993	1,584.8</a:t>
            </a:r>
          </a:p>
          <a:p>
            <a:pPr>
              <a:lnSpc>
                <a:spcPct val="75000"/>
              </a:lnSpc>
              <a:spcBef>
                <a:spcPts val="4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800" b="1" dirty="0"/>
          </a:p>
          <a:p>
            <a:pPr>
              <a:lnSpc>
                <a:spcPct val="75000"/>
              </a:lnSpc>
              <a:spcBef>
                <a:spcPts val="3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200" b="1" dirty="0"/>
              <a:t>From the April 30th, 2007 issue of Fortune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2697162"/>
          </a:xfrm>
          <a:ln/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Bitstream Vera Sans" pitchFamily="32" charset="0"/>
              </a:rPr>
              <a:t>A look at the Starbucks</a:t>
            </a:r>
            <a:br>
              <a:rPr lang="en-GB" b="1">
                <a:latin typeface="Bitstream Vera Sans" pitchFamily="32" charset="0"/>
              </a:rPr>
            </a:br>
            <a:r>
              <a:rPr lang="en-GB" b="1">
                <a:latin typeface="Bitstream Vera Sans" pitchFamily="32" charset="0"/>
              </a:rPr>
              <a:t>we know today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71763"/>
            <a:ext cx="6286500" cy="418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400800" y="4094163"/>
            <a:ext cx="2514600" cy="162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rgbClr val="FFFFFF"/>
                </a:solidFill>
              </a:rPr>
              <a:t>“Aside from being everywhere, Starbucks seems to have</a:t>
            </a:r>
            <a:r>
              <a:rPr lang="en-GB" dirty="0">
                <a:solidFill>
                  <a:srgbClr val="FFFFFF"/>
                </a:solidFill>
              </a:rPr>
              <a:t> always</a:t>
            </a:r>
            <a:r>
              <a:rPr lang="en-GB" i="1" dirty="0">
                <a:solidFill>
                  <a:srgbClr val="FFFFFF"/>
                </a:solidFill>
              </a:rPr>
              <a:t> been everywhere.”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-39688"/>
            <a:ext cx="9296400" cy="691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ln/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u="sng">
                <a:latin typeface="Bitstream Vera Sans" pitchFamily="32" charset="0"/>
              </a:rPr>
              <a:t>Role in Industry - Recognition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31800" y="1516063"/>
            <a:ext cx="8458200" cy="97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FFFF"/>
                </a:solidFill>
                <a:latin typeface="Browallia New" pitchFamily="32" charset="0"/>
              </a:rPr>
              <a:t>Starbucks is recognized around the world. </a:t>
            </a:r>
          </a:p>
          <a:p>
            <a:pPr algn="ctr">
              <a:lnSpc>
                <a:spcPct val="10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FFFF"/>
                </a:solidFill>
                <a:latin typeface="Browallia New" pitchFamily="32" charset="0"/>
              </a:rPr>
              <a:t>Here are just a few of the awards and recognition that they have received: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57200" y="4114800"/>
            <a:ext cx="4343400" cy="2371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741363" lvl="1" indent="-284163">
              <a:lnSpc>
                <a:spcPct val="88000"/>
              </a:lnSpc>
              <a:spcBef>
                <a:spcPts val="500"/>
              </a:spcBef>
              <a:buFont typeface="Arial" charset="0"/>
              <a:buChar char="–"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</a:pP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tstream Vera Sans" pitchFamily="32" charset="0"/>
              </a:rPr>
              <a:t>Among </a:t>
            </a:r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tstream Vera Sans" pitchFamily="32" charset="0"/>
              </a:rPr>
              <a:t>“The 100 Best Companies to Work For.”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tstream Vera Sans" pitchFamily="32" charset="0"/>
              </a:rPr>
              <a:t>  1998-2000, 2002-2007</a:t>
            </a:r>
          </a:p>
          <a:p>
            <a:pPr marL="741363" lvl="1" indent="-284163">
              <a:lnSpc>
                <a:spcPct val="88000"/>
              </a:lnSpc>
              <a:spcBef>
                <a:spcPts val="500"/>
              </a:spcBef>
              <a:buFont typeface="Arial" charset="0"/>
              <a:buChar char="–"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</a:pP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tstream Vera Sans" pitchFamily="32" charset="0"/>
              </a:rPr>
              <a:t>Placed second in 2007 as     </a:t>
            </a:r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tstream Vera Sans" pitchFamily="32" charset="0"/>
              </a:rPr>
              <a:t>“Best Ethical Store.”</a:t>
            </a:r>
          </a:p>
          <a:p>
            <a:pPr marL="741363" lvl="1" indent="-284163">
              <a:lnSpc>
                <a:spcPct val="88000"/>
              </a:lnSpc>
              <a:spcBef>
                <a:spcPts val="500"/>
              </a:spcBef>
              <a:buFont typeface="Arial" charset="0"/>
              <a:buChar char="–"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</a:pP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tstream Vera Sans" pitchFamily="32" charset="0"/>
              </a:rPr>
              <a:t>Named in </a:t>
            </a:r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tstream Vera Sans" pitchFamily="32" charset="0"/>
              </a:rPr>
              <a:t>“Top 25 Green Power Partners.”                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tstream Vera Sans" pitchFamily="32" charset="0"/>
              </a:rPr>
              <a:t>2007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267200" y="4127500"/>
            <a:ext cx="4800600" cy="217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741363" lvl="1" indent="-284163">
              <a:lnSpc>
                <a:spcPct val="88000"/>
              </a:lnSpc>
              <a:spcBef>
                <a:spcPts val="500"/>
              </a:spcBef>
              <a:buFont typeface="Arial" charset="0"/>
              <a:buChar char="–"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</a:pPr>
            <a:r>
              <a:rPr lang="en-GB" sz="2000" b="1" dirty="0">
                <a:solidFill>
                  <a:srgbClr val="000000"/>
                </a:solidFill>
                <a:latin typeface="Bitstream Vera Sans" pitchFamily="32" charset="0"/>
              </a:rPr>
              <a:t>“</a:t>
            </a:r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tstream Vera Sans" pitchFamily="32" charset="0"/>
              </a:rPr>
              <a:t>Most Admired Company”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tstream Vera Sans" pitchFamily="32" charset="0"/>
              </a:rPr>
              <a:t>    in the Food Services category, </a:t>
            </a:r>
          </a:p>
          <a:p>
            <a:pPr marL="741363" lvl="1" indent="-284163">
              <a:lnSpc>
                <a:spcPct val="88000"/>
              </a:lnSpc>
              <a:spcBef>
                <a:spcPts val="500"/>
              </a:spcBef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</a:pP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tstream Vera Sans" pitchFamily="32" charset="0"/>
              </a:rPr>
              <a:t>    2001-05.</a:t>
            </a:r>
          </a:p>
          <a:p>
            <a:pPr marL="741363" lvl="1" indent="-284163">
              <a:lnSpc>
                <a:spcPct val="88000"/>
              </a:lnSpc>
              <a:spcBef>
                <a:spcPts val="500"/>
              </a:spcBef>
              <a:buFont typeface="Arial" charset="0"/>
              <a:buChar char="–"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</a:pPr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tstream Vera Sans" pitchFamily="32" charset="0"/>
              </a:rPr>
              <a:t>“A” rating in Sustainability, 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tstream Vera Sans" pitchFamily="32" charset="0"/>
              </a:rPr>
              <a:t>2007</a:t>
            </a:r>
          </a:p>
          <a:p>
            <a:pPr marL="741363" lvl="1" indent="-284163">
              <a:lnSpc>
                <a:spcPct val="88000"/>
              </a:lnSpc>
              <a:spcBef>
                <a:spcPts val="500"/>
              </a:spcBef>
              <a:buFont typeface="Arial" charset="0"/>
              <a:buChar char="–"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</a:pP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tstream Vera Sans" pitchFamily="32" charset="0"/>
              </a:rPr>
              <a:t>Named in </a:t>
            </a:r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tstream Vera Sans" pitchFamily="32" charset="0"/>
              </a:rPr>
              <a:t>“Top 50 CSR.”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tstream Vera Sans" pitchFamily="32" charset="0"/>
              </a:rPr>
              <a:t>      2004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149475" y="3097213"/>
            <a:ext cx="5624513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741363" lvl="1" indent="-284163">
              <a:lnSpc>
                <a:spcPct val="88000"/>
              </a:lnSpc>
              <a:spcBef>
                <a:spcPts val="500"/>
              </a:spcBef>
              <a:buFont typeface="Arial" charset="0"/>
              <a:buChar char="–"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</a:pP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tstream Vera Sans" pitchFamily="32" charset="0"/>
              </a:rPr>
              <a:t>Recognized as one of “</a:t>
            </a:r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tstream Vera Sans" pitchFamily="32" charset="0"/>
              </a:rPr>
              <a:t>Ten Most Admired Companies in America.”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tstream Vera Sans" pitchFamily="32" charset="0"/>
              </a:rPr>
              <a:t>    2003-2006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312738"/>
            <a:ext cx="8229600" cy="1174751"/>
          </a:xfrm>
          <a:ln/>
        </p:spPr>
        <p:txBody>
          <a:bodyPr lIns="90000" tIns="46800" rIns="90000" bIns="46800">
            <a:normAutofit fontScale="90000"/>
          </a:bodyPr>
          <a:lstStyle/>
          <a:p>
            <a:pPr>
              <a:lnSpc>
                <a:spcPct val="10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dirty="0">
                <a:solidFill>
                  <a:srgbClr val="008000"/>
                </a:solidFill>
                <a:latin typeface="Browallia New" pitchFamily="32" charset="0"/>
              </a:rPr>
              <a:t>Starbucks in the Boston Consulting Group Matrix</a:t>
            </a:r>
            <a:r>
              <a:rPr lang="en-GB" sz="4000" b="1" dirty="0"/>
              <a:t>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6250" y="1169988"/>
            <a:ext cx="8685213" cy="5713412"/>
            <a:chOff x="300" y="737"/>
            <a:chExt cx="5471" cy="3599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3036" y="2537"/>
              <a:ext cx="2736" cy="1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ts val="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dirty="0"/>
                <a:t>Other Merchandise</a:t>
              </a:r>
            </a:p>
            <a:p>
              <a:pPr algn="ctr">
                <a:spcBef>
                  <a:spcPts val="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000" dirty="0">
                <a:solidFill>
                  <a:srgbClr val="000000"/>
                </a:solidFill>
              </a:endParaRPr>
            </a:p>
          </p:txBody>
        </p:sp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300" y="2537"/>
              <a:ext cx="2736" cy="1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ts val="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dirty="0"/>
                <a:t>Coffee, sold in Starbucks</a:t>
              </a:r>
            </a:p>
          </p:txBody>
        </p:sp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3036" y="737"/>
              <a:ext cx="2736" cy="1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ts val="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Home Products</a:t>
              </a:r>
            </a:p>
            <a:p>
              <a:pPr algn="ctr">
                <a:spcBef>
                  <a:spcPts val="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000" dirty="0">
                <a:solidFill>
                  <a:srgbClr val="000000"/>
                </a:solidFill>
              </a:endParaRPr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300" y="737"/>
              <a:ext cx="2736" cy="1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ts val="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Coffee products, sold as retail</a:t>
              </a:r>
            </a:p>
          </p:txBody>
        </p: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>
              <a:off x="300" y="737"/>
              <a:ext cx="547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>
              <a:off x="300" y="2537"/>
              <a:ext cx="547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300" y="4337"/>
              <a:ext cx="547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300" y="737"/>
              <a:ext cx="1" cy="36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3036" y="737"/>
              <a:ext cx="1" cy="360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5772" y="737"/>
              <a:ext cx="1" cy="36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1779588"/>
            <a:ext cx="1630363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3" y="4522788"/>
            <a:ext cx="4343400" cy="2366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1850" y="1816100"/>
            <a:ext cx="1981200" cy="220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2650" y="2273300"/>
            <a:ext cx="2667000" cy="175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4413" y="4367213"/>
            <a:ext cx="2357437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10413" y="4065588"/>
            <a:ext cx="2057400" cy="281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4413" y="2008188"/>
            <a:ext cx="2555875" cy="204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320675" y="685800"/>
            <a:ext cx="8823325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High			Market Share Dominance </a:t>
            </a:r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           Low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			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 rot="10800000">
            <a:off x="-6335" y="1066800"/>
            <a:ext cx="458757" cy="579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90000" tIns="45000" rIns="90000" bIns="450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/>
              <a:t>Low	        Market Growth Rate           	 High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685800" y="4114800"/>
            <a:ext cx="528637" cy="90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-84138" y="4114800"/>
            <a:ext cx="528638" cy="90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54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/>
              <a:t>The Role of Management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152900" y="3657600"/>
            <a:ext cx="3802063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FFFFF"/>
                </a:solidFill>
              </a:rPr>
              <a:t>Chief Executive Officer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057400" y="2514600"/>
            <a:ext cx="48006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>
                <a:solidFill>
                  <a:srgbClr val="FFFFFF"/>
                </a:solidFill>
              </a:rPr>
              <a:t>Chief Information Officer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943600" y="2286000"/>
            <a:ext cx="2743200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FF"/>
                </a:solidFill>
              </a:rPr>
              <a:t>Chief Financial Officer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85800" y="4114800"/>
            <a:ext cx="322262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</a:rPr>
              <a:t>Director of Corporate Strategy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85800" y="3011488"/>
            <a:ext cx="4114800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FFFFFF"/>
                </a:solidFill>
              </a:rPr>
              <a:t>Board of Directors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657600" y="4800600"/>
            <a:ext cx="2492375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>
                <a:solidFill>
                  <a:srgbClr val="FFFFFF"/>
                </a:solidFill>
              </a:rPr>
              <a:t>President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429000" y="5943600"/>
            <a:ext cx="3248025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FFFFFF"/>
                </a:solidFill>
              </a:rPr>
              <a:t>Director of Marketing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Bitstream Vera Sans" pitchFamily="32" charset="0"/>
              </a:rPr>
              <a:t>Who is Howard Schultz?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5257800" cy="5287963"/>
          </a:xfrm>
          <a:ln/>
        </p:spPr>
        <p:txBody>
          <a:bodyPr lIns="90000" tIns="46800" rIns="90000" bIns="46800">
            <a:noAutofit/>
          </a:bodyPr>
          <a:lstStyle/>
          <a:p>
            <a:pPr>
              <a:lnSpc>
                <a:spcPct val="98000"/>
              </a:lnSpc>
              <a:spcBef>
                <a:spcPts val="425"/>
              </a:spcBef>
              <a:buFont typeface="Bitstream Vera Sans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latin typeface="Bitstream Vera Sans" pitchFamily="32" charset="0"/>
              </a:rPr>
              <a:t>Entered Starbucks in the year of 1982 with the curiosity of what was going on in Seattle</a:t>
            </a:r>
            <a:r>
              <a:rPr lang="en-GB" sz="2000" dirty="0" smtClean="0">
                <a:latin typeface="Bitstream Vera Sans" pitchFamily="32" charset="0"/>
              </a:rPr>
              <a:t>.</a:t>
            </a:r>
          </a:p>
          <a:p>
            <a:pPr>
              <a:lnSpc>
                <a:spcPct val="98000"/>
              </a:lnSpc>
              <a:spcBef>
                <a:spcPts val="425"/>
              </a:spcBef>
              <a:buFont typeface="Bitstream Vera Sans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>
              <a:latin typeface="Bitstream Vera Sans" pitchFamily="32" charset="0"/>
            </a:endParaRPr>
          </a:p>
          <a:p>
            <a:pPr>
              <a:lnSpc>
                <a:spcPct val="98000"/>
              </a:lnSpc>
              <a:spcBef>
                <a:spcPts val="425"/>
              </a:spcBef>
              <a:buFont typeface="Bitstream Vera Sans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latin typeface="Bitstream Vera Sans" pitchFamily="32" charset="0"/>
              </a:rPr>
              <a:t>Schultz flew to Milan, Italy in 1983 and was captured by the essence of the Italian espresso flare. </a:t>
            </a:r>
            <a:endParaRPr lang="en-GB" sz="2000" dirty="0" smtClean="0">
              <a:latin typeface="Bitstream Vera Sans" pitchFamily="32" charset="0"/>
            </a:endParaRPr>
          </a:p>
          <a:p>
            <a:pPr>
              <a:lnSpc>
                <a:spcPct val="98000"/>
              </a:lnSpc>
              <a:spcBef>
                <a:spcPts val="425"/>
              </a:spcBef>
              <a:buFont typeface="Bitstream Vera Sans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>
              <a:latin typeface="Bitstream Vera Sans" pitchFamily="32" charset="0"/>
            </a:endParaRPr>
          </a:p>
          <a:p>
            <a:pPr>
              <a:lnSpc>
                <a:spcPct val="98000"/>
              </a:lnSpc>
              <a:spcBef>
                <a:spcPts val="425"/>
              </a:spcBef>
              <a:buFont typeface="Bitstream Vera Sans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latin typeface="Bitstream Vera Sans" pitchFamily="32" charset="0"/>
              </a:rPr>
              <a:t>After working to make Starbucks the “It” thing of coffee, Schultz was named President and Chief Executive Officer of Starbucks Coffee (age 34</a:t>
            </a:r>
            <a:r>
              <a:rPr lang="en-GB" sz="2000" dirty="0" smtClean="0">
                <a:latin typeface="Bitstream Vera Sans" pitchFamily="32" charset="0"/>
              </a:rPr>
              <a:t>).</a:t>
            </a:r>
          </a:p>
          <a:p>
            <a:pPr>
              <a:lnSpc>
                <a:spcPct val="98000"/>
              </a:lnSpc>
              <a:spcBef>
                <a:spcPts val="425"/>
              </a:spcBef>
              <a:buFont typeface="Bitstream Vera Sans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>
              <a:latin typeface="Bitstream Vera Sans" pitchFamily="32" charset="0"/>
            </a:endParaRPr>
          </a:p>
          <a:p>
            <a:pPr>
              <a:lnSpc>
                <a:spcPct val="98000"/>
              </a:lnSpc>
              <a:spcBef>
                <a:spcPts val="425"/>
              </a:spcBef>
              <a:buFont typeface="Bitstream Vera Sans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latin typeface="Bitstream Vera Sans" pitchFamily="32" charset="0"/>
              </a:rPr>
              <a:t>Innovations since have paved way for modern concept of </a:t>
            </a:r>
            <a:r>
              <a:rPr lang="en-GB" sz="2000" dirty="0" err="1">
                <a:latin typeface="Bitstream Vera Sans" pitchFamily="32" charset="0"/>
              </a:rPr>
              <a:t>coffeeshop</a:t>
            </a:r>
            <a:r>
              <a:rPr lang="en-GB" sz="2000" dirty="0">
                <a:latin typeface="Bitstream Vera Sans" pitchFamily="32" charset="0"/>
              </a:rPr>
              <a:t>: a multi-faceted establishment, a </a:t>
            </a:r>
            <a:r>
              <a:rPr lang="en-GB" sz="2000" dirty="0" err="1">
                <a:latin typeface="Bitstream Vera Sans" pitchFamily="32" charset="0"/>
              </a:rPr>
              <a:t>coffeshop</a:t>
            </a:r>
            <a:r>
              <a:rPr lang="en-GB" sz="2000" dirty="0">
                <a:latin typeface="Bitstream Vera Sans" pitchFamily="32" charset="0"/>
              </a:rPr>
              <a:t> that does more than sell coffee.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76400"/>
            <a:ext cx="2654808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 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-107950" y="1217613"/>
            <a:ext cx="9372600" cy="4437062"/>
          </a:xfrm>
          <a:prstGeom prst="rect">
            <a:avLst/>
          </a:prstGeom>
          <a:noFill/>
          <a:ln/>
        </p:spPr>
        <p:txBody>
          <a:bodyPr lIns="0" tIns="0" rIns="0" bIns="0" anchor="ctr">
            <a:normAutofit lnSpcReduction="10000"/>
          </a:bodyPr>
          <a:lstStyle/>
          <a:p>
            <a:pPr marL="0" indent="0" algn="ctr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 b="1" u="sng"/>
              <a:t>Revisiting their Roots:</a:t>
            </a:r>
          </a:p>
          <a:p>
            <a:pPr marL="0" indent="0" algn="ctr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5400" b="1" u="sng"/>
          </a:p>
          <a:p>
            <a:pPr marL="0" indent="0" algn="ctr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5400" b="1" u="sng"/>
          </a:p>
          <a:p>
            <a:pPr marL="0" indent="0" algn="ctr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 b="1" u="sng"/>
              <a:t>How the company's history matters today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/>
          </p:nvPr>
        </p:nvSpPr>
        <p:spPr>
          <a:xfrm>
            <a:off x="228600" y="228600"/>
            <a:ext cx="8458200" cy="1252538"/>
          </a:xfrm>
          <a:ln/>
        </p:spPr>
        <p:txBody>
          <a:bodyPr lIns="90000" tIns="46800" rIns="90000" bIns="46800" anchor="t"/>
          <a:lstStyle/>
          <a:p>
            <a:pPr marL="341313" indent="-341313">
              <a:lnSpc>
                <a:spcPct val="112000"/>
              </a:lnSpc>
              <a:spcBef>
                <a:spcPts val="800"/>
              </a:spcBef>
              <a:buFont typeface="Bitstream Vera Sans" pitchFamily="32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 u="sng">
                <a:latin typeface="Palatino Linotype" pitchFamily="16" charset="0"/>
              </a:rPr>
              <a:t>In recent news:</a:t>
            </a:r>
          </a:p>
          <a:p>
            <a:pPr marL="341313" indent="-341313">
              <a:lnSpc>
                <a:spcPct val="104000"/>
              </a:lnSpc>
              <a:spcBef>
                <a:spcPts val="800"/>
              </a:spcBef>
              <a:buFont typeface="Bitstream Vera Sans" pitchFamily="32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latin typeface="Browallia New" pitchFamily="32" charset="0"/>
              </a:rPr>
              <a:t>Legendary CEO Howard Schultz makes triumphant return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09600" y="1447800"/>
            <a:ext cx="28194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1828800"/>
            <a:ext cx="5486400" cy="39378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Bitstream Vera Sans" pitchFamily="32" charset="0"/>
              </a:rPr>
              <a:t>How he plans to benefit Starbucks:</a:t>
            </a:r>
          </a:p>
          <a:p>
            <a:pPr>
              <a:lnSpc>
                <a:spcPct val="98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Bitstream Vera Sans" pitchFamily="32" charset="0"/>
              </a:rPr>
              <a:t>- </a:t>
            </a:r>
            <a:r>
              <a:rPr lang="en-GB" b="1" dirty="0">
                <a:latin typeface="Bitstream Vera Sans" pitchFamily="32" charset="0"/>
              </a:rPr>
              <a:t>Cut away the fat:</a:t>
            </a:r>
          </a:p>
          <a:p>
            <a:pPr>
              <a:lnSpc>
                <a:spcPct val="98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Bitstream Vera Sans" pitchFamily="32" charset="0"/>
              </a:rPr>
              <a:t>	Shut </a:t>
            </a:r>
            <a:r>
              <a:rPr lang="en-GB" dirty="0">
                <a:latin typeface="Bitstream Vera Sans" pitchFamily="32" charset="0"/>
              </a:rPr>
              <a:t>down the stores </a:t>
            </a:r>
            <a:r>
              <a:rPr lang="en-GB" dirty="0" smtClean="0">
                <a:latin typeface="Bitstream Vera Sans" pitchFamily="32" charset="0"/>
              </a:rPr>
              <a:t>that</a:t>
            </a:r>
            <a:r>
              <a:rPr lang="en-GB" dirty="0">
                <a:latin typeface="Bitstream Vera Sans" pitchFamily="32" charset="0"/>
              </a:rPr>
              <a:t>	under-perform in sales.</a:t>
            </a:r>
          </a:p>
          <a:p>
            <a:pPr>
              <a:lnSpc>
                <a:spcPct val="98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b="1" dirty="0" smtClean="0">
              <a:latin typeface="Bitstream Vera Sans" pitchFamily="32" charset="0"/>
            </a:endParaRPr>
          </a:p>
          <a:p>
            <a:pPr>
              <a:lnSpc>
                <a:spcPct val="98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latin typeface="Bitstream Vera Sans" pitchFamily="32" charset="0"/>
              </a:rPr>
              <a:t>- </a:t>
            </a:r>
            <a:r>
              <a:rPr lang="en-GB" b="1" dirty="0">
                <a:latin typeface="Bitstream Vera Sans" pitchFamily="32" charset="0"/>
              </a:rPr>
              <a:t>Get back to basics:</a:t>
            </a:r>
          </a:p>
          <a:p>
            <a:pPr>
              <a:lnSpc>
                <a:spcPct val="98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Bitstream Vera Sans" pitchFamily="32" charset="0"/>
              </a:rPr>
              <a:t>	</a:t>
            </a:r>
            <a:r>
              <a:rPr lang="en-GB" dirty="0" smtClean="0">
                <a:latin typeface="Bitstream Vera Sans" pitchFamily="32" charset="0"/>
              </a:rPr>
              <a:t>Customer </a:t>
            </a:r>
            <a:r>
              <a:rPr lang="en-GB" dirty="0">
                <a:latin typeface="Bitstream Vera Sans" pitchFamily="32" charset="0"/>
              </a:rPr>
              <a:t>service is the </a:t>
            </a:r>
            <a:r>
              <a:rPr lang="en-GB" dirty="0" smtClean="0">
                <a:latin typeface="Bitstream Vera Sans" pitchFamily="32" charset="0"/>
              </a:rPr>
              <a:t> number </a:t>
            </a:r>
            <a:r>
              <a:rPr lang="en-GB" dirty="0">
                <a:latin typeface="Bitstream Vera Sans" pitchFamily="32" charset="0"/>
              </a:rPr>
              <a:t>one priority.</a:t>
            </a:r>
          </a:p>
          <a:p>
            <a:pPr>
              <a:lnSpc>
                <a:spcPct val="98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b="1" dirty="0" smtClean="0">
              <a:latin typeface="Bitstream Vera Sans" pitchFamily="32" charset="0"/>
            </a:endParaRPr>
          </a:p>
          <a:p>
            <a:pPr>
              <a:lnSpc>
                <a:spcPct val="98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latin typeface="Bitstream Vera Sans" pitchFamily="32" charset="0"/>
              </a:rPr>
              <a:t>- </a:t>
            </a:r>
            <a:r>
              <a:rPr lang="en-GB" b="1" dirty="0">
                <a:latin typeface="Bitstream Vera Sans" pitchFamily="32" charset="0"/>
              </a:rPr>
              <a:t>Refocus the business model: </a:t>
            </a:r>
          </a:p>
          <a:p>
            <a:pPr>
              <a:lnSpc>
                <a:spcPct val="98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Bitstream Vera Sans" pitchFamily="32" charset="0"/>
              </a:rPr>
              <a:t>	Less expansion, more focus </a:t>
            </a:r>
            <a:r>
              <a:rPr lang="en-GB" dirty="0" smtClean="0">
                <a:latin typeface="Bitstream Vera Sans" pitchFamily="32" charset="0"/>
              </a:rPr>
              <a:t> on </a:t>
            </a:r>
            <a:r>
              <a:rPr lang="en-GB" dirty="0">
                <a:latin typeface="Bitstream Vera Sans" pitchFamily="32" charset="0"/>
              </a:rPr>
              <a:t>what's already there.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0810" y="3657600"/>
            <a:ext cx="3598090" cy="2690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886200" y="5105400"/>
            <a:ext cx="4495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367463" y="6354763"/>
            <a:ext cx="258445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Howard Schultz in 2008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791200" y="1905000"/>
            <a:ext cx="3352800" cy="85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rgbClr val="FFFFFF"/>
                </a:solidFill>
              </a:rPr>
              <a:t>“The majority of our customers make their own proprietary beverage, a double tall latte, vanilla latte, </a:t>
            </a:r>
            <a:r>
              <a:rPr lang="en-GB" i="1" dirty="0" err="1">
                <a:solidFill>
                  <a:srgbClr val="FFFFFF"/>
                </a:solidFill>
              </a:rPr>
              <a:t>frappuccino</a:t>
            </a:r>
            <a:r>
              <a:rPr lang="en-GB" i="1" dirty="0">
                <a:solidFill>
                  <a:srgbClr val="FFFFFF"/>
                </a:solidFill>
              </a:rPr>
              <a:t>. We've made it fun.”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  <a:endParaRPr lang="en-US" dirty="0"/>
          </a:p>
        </p:txBody>
      </p:sp>
      <p:pic>
        <p:nvPicPr>
          <p:cNvPr id="5" name="Picture 4" descr="STARBUCKS clear cop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2286000"/>
            <a:ext cx="3657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4800" y="2667000"/>
            <a:ext cx="4953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FFC000"/>
                </a:solidFill>
              </a:rPr>
              <a:t>We’re not in the coffee business serving people…</a:t>
            </a:r>
          </a:p>
          <a:p>
            <a:endParaRPr lang="en-US" sz="2400" b="1" i="1" dirty="0">
              <a:solidFill>
                <a:srgbClr val="FFC000"/>
              </a:solidFill>
            </a:endParaRPr>
          </a:p>
          <a:p>
            <a:r>
              <a:rPr lang="en-US" sz="2400" b="1" i="1" dirty="0">
                <a:solidFill>
                  <a:srgbClr val="FFC000"/>
                </a:solidFill>
              </a:rPr>
              <a:t>We’re in the people business serving coffee.</a:t>
            </a:r>
          </a:p>
          <a:p>
            <a:endParaRPr lang="en-US" sz="2400" b="1" i="1" dirty="0">
              <a:solidFill>
                <a:srgbClr val="FFC000"/>
              </a:solidFill>
            </a:endParaRPr>
          </a:p>
          <a:p>
            <a:r>
              <a:rPr lang="en-US" sz="2400" b="1" i="1" dirty="0">
                <a:solidFill>
                  <a:srgbClr val="FFC000"/>
                </a:solidFill>
              </a:rPr>
              <a:t>	</a:t>
            </a:r>
            <a:r>
              <a:rPr lang="en-US" b="1" i="1" dirty="0">
                <a:solidFill>
                  <a:srgbClr val="FFC000"/>
                </a:solidFill>
              </a:rPr>
              <a:t>-Howard Behar, </a:t>
            </a:r>
          </a:p>
          <a:p>
            <a:r>
              <a:rPr lang="en-US" b="1" i="1" dirty="0">
                <a:solidFill>
                  <a:srgbClr val="FFC000"/>
                </a:solidFill>
              </a:rPr>
              <a:t>	Director of Retail Operations</a:t>
            </a:r>
            <a:endParaRPr lang="en-US" sz="16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001000" cy="3184525"/>
          </a:xfrm>
        </p:spPr>
        <p:txBody>
          <a:bodyPr/>
          <a:lstStyle/>
          <a:p>
            <a:pPr eaLnBrk="1" hangingPunct="1"/>
            <a:r>
              <a:rPr lang="en-US" smtClean="0"/>
              <a:t>Growth</a:t>
            </a:r>
          </a:p>
          <a:p>
            <a:pPr lvl="1" eaLnBrk="1" hangingPunct="1"/>
            <a:r>
              <a:rPr lang="en-US" b="0" smtClean="0"/>
              <a:t>Number of stores</a:t>
            </a:r>
          </a:p>
          <a:p>
            <a:pPr lvl="1" eaLnBrk="1" hangingPunct="1"/>
            <a:r>
              <a:rPr lang="en-US" b="0" smtClean="0"/>
              <a:t>Increase Net Revenue</a:t>
            </a:r>
          </a:p>
          <a:p>
            <a:pPr eaLnBrk="1" hangingPunct="1"/>
            <a:r>
              <a:rPr lang="en-US" smtClean="0"/>
              <a:t>Preserve the Starbucks Experience</a:t>
            </a:r>
          </a:p>
          <a:p>
            <a:pPr eaLnBrk="1" hangingPunct="1"/>
            <a:r>
              <a:rPr lang="en-US" smtClean="0"/>
              <a:t>Be a Leader in Corporate &amp; Social Responsibility</a:t>
            </a:r>
          </a:p>
        </p:txBody>
      </p:sp>
      <p:sp>
        <p:nvSpPr>
          <p:cNvPr id="5123" name="Rectangle 2"/>
          <p:cNvSpPr txBox="1">
            <a:spLocks noChangeArrowheads="1"/>
          </p:cNvSpPr>
          <p:nvPr/>
        </p:nvSpPr>
        <p:spPr bwMode="auto">
          <a:xfrm>
            <a:off x="457200" y="341313"/>
            <a:ext cx="79248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</a:rPr>
              <a:t>Corporate Strategic Goals</a:t>
            </a:r>
            <a:endParaRPr lang="uk-UA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 txBox="1">
            <a:spLocks noChangeArrowheads="1"/>
          </p:cNvSpPr>
          <p:nvPr/>
        </p:nvSpPr>
        <p:spPr bwMode="auto">
          <a:xfrm>
            <a:off x="2819400" y="3810000"/>
            <a:ext cx="2819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Tahoma" charset="0"/>
              </a:rPr>
              <a:t>10,000 new stores</a:t>
            </a:r>
          </a:p>
          <a:p>
            <a:pPr algn="ctr"/>
            <a:r>
              <a:rPr lang="en-US" sz="2000" b="1">
                <a:latin typeface="Tahoma" charset="0"/>
              </a:rPr>
              <a:t>in four years</a:t>
            </a:r>
            <a:endParaRPr lang="uk-UA" sz="2000" b="1">
              <a:latin typeface="Tahoma" charset="0"/>
            </a:endParaRPr>
          </a:p>
        </p:txBody>
      </p:sp>
      <p:sp>
        <p:nvSpPr>
          <p:cNvPr id="10243" name="Rectangle 2"/>
          <p:cNvSpPr txBox="1">
            <a:spLocks noChangeArrowheads="1"/>
          </p:cNvSpPr>
          <p:nvPr/>
        </p:nvSpPr>
        <p:spPr bwMode="auto">
          <a:xfrm>
            <a:off x="6248400" y="3962400"/>
            <a:ext cx="297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>
                <a:latin typeface="Tahoma" charset="0"/>
              </a:rPr>
              <a:t>Learning &amp; Growth</a:t>
            </a:r>
          </a:p>
          <a:p>
            <a:pPr>
              <a:buFont typeface="Tahoma" charset="0"/>
              <a:buChar char="–"/>
            </a:pPr>
            <a:r>
              <a:rPr lang="en-US" sz="1600" b="1">
                <a:latin typeface="Tahoma" charset="0"/>
              </a:rPr>
              <a:t> Quality employees</a:t>
            </a:r>
          </a:p>
          <a:p>
            <a:pPr>
              <a:buFont typeface="Tahoma" charset="0"/>
              <a:buChar char="–"/>
            </a:pPr>
            <a:r>
              <a:rPr lang="en-US" sz="1600" b="1">
                <a:latin typeface="Tahoma" charset="0"/>
              </a:rPr>
              <a:t> Create the “Third Place”</a:t>
            </a:r>
            <a:endParaRPr lang="uk-UA" sz="1600" b="1">
              <a:latin typeface="Tahoma" charset="0"/>
            </a:endParaRPr>
          </a:p>
        </p:txBody>
      </p:sp>
      <p:sp>
        <p:nvSpPr>
          <p:cNvPr id="10244" name="Rectangle 2"/>
          <p:cNvSpPr txBox="1">
            <a:spLocks noChangeArrowheads="1"/>
          </p:cNvSpPr>
          <p:nvPr/>
        </p:nvSpPr>
        <p:spPr bwMode="auto">
          <a:xfrm>
            <a:off x="3200400" y="213360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>
                <a:latin typeface="Tahoma" charset="0"/>
              </a:rPr>
              <a:t>Financial</a:t>
            </a:r>
          </a:p>
          <a:p>
            <a:pPr>
              <a:buFont typeface="Tahoma" charset="0"/>
              <a:buChar char="–"/>
            </a:pPr>
            <a:r>
              <a:rPr lang="en-US" sz="1600" b="1">
                <a:latin typeface="Tahoma" charset="0"/>
              </a:rPr>
              <a:t> Net revenue</a:t>
            </a:r>
          </a:p>
          <a:p>
            <a:pPr>
              <a:buFont typeface="Tahoma" charset="0"/>
              <a:buChar char="–"/>
            </a:pPr>
            <a:r>
              <a:rPr lang="en-US" sz="1600" b="1">
                <a:latin typeface="Tahoma" charset="0"/>
              </a:rPr>
              <a:t> Same store sales</a:t>
            </a:r>
          </a:p>
          <a:p>
            <a:pPr>
              <a:buFont typeface="Tahoma" charset="0"/>
              <a:buChar char="–"/>
            </a:pPr>
            <a:r>
              <a:rPr lang="en-US" sz="1600" b="1" i="1">
                <a:latin typeface="Tahoma" charset="0"/>
              </a:rPr>
              <a:t> </a:t>
            </a:r>
            <a:r>
              <a:rPr lang="en-US" sz="1600" b="1">
                <a:latin typeface="Tahoma" charset="0"/>
              </a:rPr>
              <a:t>Earnings per share</a:t>
            </a:r>
            <a:endParaRPr lang="uk-UA" sz="1600" b="1" i="1">
              <a:latin typeface="Tahoma" charset="0"/>
            </a:endParaRPr>
          </a:p>
        </p:txBody>
      </p:sp>
      <p:sp>
        <p:nvSpPr>
          <p:cNvPr id="10245" name="Rectangle 2"/>
          <p:cNvSpPr txBox="1">
            <a:spLocks noChangeArrowheads="1"/>
          </p:cNvSpPr>
          <p:nvPr/>
        </p:nvSpPr>
        <p:spPr bwMode="auto">
          <a:xfrm>
            <a:off x="76200" y="3962400"/>
            <a:ext cx="2819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>
                <a:latin typeface="Tahoma" charset="0"/>
              </a:rPr>
              <a:t>Customers</a:t>
            </a:r>
          </a:p>
          <a:p>
            <a:pPr>
              <a:buFont typeface="Tahoma" charset="0"/>
              <a:buChar char="–"/>
            </a:pPr>
            <a:r>
              <a:rPr lang="en-US" sz="1600" b="1">
                <a:latin typeface="Tahoma" charset="0"/>
              </a:rPr>
              <a:t> Increase core group</a:t>
            </a:r>
          </a:p>
          <a:p>
            <a:pPr>
              <a:buFont typeface="Tahoma" charset="0"/>
              <a:buChar char="–"/>
            </a:pPr>
            <a:r>
              <a:rPr lang="en-US" sz="1600" b="1">
                <a:latin typeface="Tahoma" charset="0"/>
              </a:rPr>
              <a:t> Support shade growth</a:t>
            </a:r>
          </a:p>
          <a:p>
            <a:pPr>
              <a:buFont typeface="Tahoma" charset="0"/>
              <a:buChar char="–"/>
            </a:pPr>
            <a:r>
              <a:rPr lang="en-US" sz="1600" b="1">
                <a:latin typeface="Tahoma" charset="0"/>
              </a:rPr>
              <a:t> Sustainability index</a:t>
            </a:r>
          </a:p>
          <a:p>
            <a:pPr>
              <a:buFont typeface="Tahoma" charset="0"/>
              <a:buChar char="–"/>
            </a:pPr>
            <a:r>
              <a:rPr lang="en-US" sz="1600" b="1">
                <a:latin typeface="Tahoma" charset="0"/>
              </a:rPr>
              <a:t> CSR</a:t>
            </a:r>
            <a:endParaRPr lang="uk-UA" sz="1600" b="1">
              <a:latin typeface="Tahoma" charset="0"/>
            </a:endParaRPr>
          </a:p>
        </p:txBody>
      </p:sp>
      <p:sp>
        <p:nvSpPr>
          <p:cNvPr id="10246" name="Rectangle 2"/>
          <p:cNvSpPr txBox="1">
            <a:spLocks noChangeArrowheads="1"/>
          </p:cNvSpPr>
          <p:nvPr/>
        </p:nvSpPr>
        <p:spPr bwMode="auto">
          <a:xfrm>
            <a:off x="3200400" y="5257800"/>
            <a:ext cx="2819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 dirty="0">
                <a:latin typeface="Tahoma" charset="0"/>
              </a:rPr>
              <a:t>Operations</a:t>
            </a:r>
          </a:p>
          <a:p>
            <a:pPr>
              <a:buFont typeface="Tahoma" charset="0"/>
              <a:buChar char="–"/>
            </a:pPr>
            <a:r>
              <a:rPr lang="en-US" sz="1600" b="1" dirty="0">
                <a:latin typeface="Tahoma" charset="0"/>
              </a:rPr>
              <a:t> New store growth</a:t>
            </a:r>
          </a:p>
          <a:p>
            <a:pPr>
              <a:buFont typeface="Tahoma" charset="0"/>
              <a:buChar char="–"/>
            </a:pPr>
            <a:r>
              <a:rPr lang="en-US" sz="1600" b="1" dirty="0">
                <a:latin typeface="Tahoma" charset="0"/>
              </a:rPr>
              <a:t> Productivity</a:t>
            </a:r>
          </a:p>
          <a:p>
            <a:pPr>
              <a:buFont typeface="Tahoma" charset="0"/>
              <a:buChar char="–"/>
            </a:pPr>
            <a:r>
              <a:rPr lang="en-US" sz="1600" b="1" dirty="0">
                <a:latin typeface="Tahoma" charset="0"/>
              </a:rPr>
              <a:t> Source coffee beans</a:t>
            </a:r>
            <a:endParaRPr lang="uk-UA" sz="1600" b="1" dirty="0">
              <a:latin typeface="Tahoma" charset="0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381000" y="457200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CSG 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- Summary</a:t>
            </a:r>
          </a:p>
        </p:txBody>
      </p:sp>
      <p:sp>
        <p:nvSpPr>
          <p:cNvPr id="10248" name="Line 9"/>
          <p:cNvSpPr>
            <a:spLocks noChangeShapeType="1"/>
          </p:cNvSpPr>
          <p:nvPr/>
        </p:nvSpPr>
        <p:spPr bwMode="auto">
          <a:xfrm>
            <a:off x="1828800" y="4191000"/>
            <a:ext cx="1066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>
            <a:off x="4267200" y="3200400"/>
            <a:ext cx="0" cy="762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 flipH="1">
            <a:off x="5486400" y="4191000"/>
            <a:ext cx="68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 flipV="1">
            <a:off x="4267200" y="4648200"/>
            <a:ext cx="0" cy="685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19"/>
          <p:cNvSpPr>
            <a:spLocks noChangeShapeType="1"/>
          </p:cNvSpPr>
          <p:nvPr/>
        </p:nvSpPr>
        <p:spPr bwMode="auto">
          <a:xfrm>
            <a:off x="381000" y="5567362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7" name="Line 20"/>
          <p:cNvSpPr>
            <a:spLocks noChangeShapeType="1"/>
          </p:cNvSpPr>
          <p:nvPr/>
        </p:nvSpPr>
        <p:spPr bwMode="auto">
          <a:xfrm>
            <a:off x="381000" y="25908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Line 21"/>
          <p:cNvSpPr>
            <a:spLocks noChangeShapeType="1"/>
          </p:cNvSpPr>
          <p:nvPr/>
        </p:nvSpPr>
        <p:spPr bwMode="auto">
          <a:xfrm>
            <a:off x="381000" y="39624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Text Box 22"/>
          <p:cNvSpPr txBox="1">
            <a:spLocks noChangeArrowheads="1"/>
          </p:cNvSpPr>
          <p:nvPr/>
        </p:nvSpPr>
        <p:spPr bwMode="auto">
          <a:xfrm>
            <a:off x="228600" y="1681163"/>
            <a:ext cx="1219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Financial</a:t>
            </a:r>
          </a:p>
        </p:txBody>
      </p:sp>
      <p:sp>
        <p:nvSpPr>
          <p:cNvPr id="11270" name="Text Box 23"/>
          <p:cNvSpPr txBox="1">
            <a:spLocks noChangeArrowheads="1"/>
          </p:cNvSpPr>
          <p:nvPr/>
        </p:nvSpPr>
        <p:spPr bwMode="auto">
          <a:xfrm>
            <a:off x="228600" y="3128963"/>
            <a:ext cx="14224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Customer</a:t>
            </a:r>
          </a:p>
        </p:txBody>
      </p:sp>
      <p:sp>
        <p:nvSpPr>
          <p:cNvPr id="11271" name="Text Box 24"/>
          <p:cNvSpPr txBox="1">
            <a:spLocks noChangeArrowheads="1"/>
          </p:cNvSpPr>
          <p:nvPr/>
        </p:nvSpPr>
        <p:spPr bwMode="auto">
          <a:xfrm>
            <a:off x="228600" y="4729162"/>
            <a:ext cx="1600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Operations</a:t>
            </a:r>
          </a:p>
        </p:txBody>
      </p:sp>
      <p:sp>
        <p:nvSpPr>
          <p:cNvPr id="11272" name="Text Box 25"/>
          <p:cNvSpPr txBox="1">
            <a:spLocks noChangeArrowheads="1"/>
          </p:cNvSpPr>
          <p:nvPr/>
        </p:nvSpPr>
        <p:spPr bwMode="auto">
          <a:xfrm>
            <a:off x="228600" y="5872162"/>
            <a:ext cx="1422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Learning</a:t>
            </a:r>
          </a:p>
        </p:txBody>
      </p:sp>
      <p:sp>
        <p:nvSpPr>
          <p:cNvPr id="11273" name="Text Box 26"/>
          <p:cNvSpPr txBox="1">
            <a:spLocks noChangeArrowheads="1"/>
          </p:cNvSpPr>
          <p:nvPr/>
        </p:nvSpPr>
        <p:spPr bwMode="auto">
          <a:xfrm>
            <a:off x="4419600" y="5872162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Quality Employees</a:t>
            </a:r>
          </a:p>
        </p:txBody>
      </p:sp>
      <p:sp>
        <p:nvSpPr>
          <p:cNvPr id="11274" name="Text Box 27"/>
          <p:cNvSpPr txBox="1">
            <a:spLocks noChangeArrowheads="1"/>
          </p:cNvSpPr>
          <p:nvPr/>
        </p:nvSpPr>
        <p:spPr bwMode="auto">
          <a:xfrm>
            <a:off x="1828800" y="5872162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Starbucks Experience</a:t>
            </a:r>
          </a:p>
        </p:txBody>
      </p:sp>
      <p:sp>
        <p:nvSpPr>
          <p:cNvPr id="11275" name="Text Box 28"/>
          <p:cNvSpPr txBox="1">
            <a:spLocks noChangeArrowheads="1"/>
          </p:cNvSpPr>
          <p:nvPr/>
        </p:nvSpPr>
        <p:spPr bwMode="auto">
          <a:xfrm>
            <a:off x="6324600" y="4805362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Source coffee beans</a:t>
            </a:r>
          </a:p>
        </p:txBody>
      </p:sp>
      <p:sp>
        <p:nvSpPr>
          <p:cNvPr id="11276" name="Text Box 29"/>
          <p:cNvSpPr txBox="1">
            <a:spLocks noChangeArrowheads="1"/>
          </p:cNvSpPr>
          <p:nvPr/>
        </p:nvSpPr>
        <p:spPr bwMode="auto">
          <a:xfrm>
            <a:off x="4191000" y="4805362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New store growth</a:t>
            </a:r>
          </a:p>
        </p:txBody>
      </p:sp>
      <p:sp>
        <p:nvSpPr>
          <p:cNvPr id="11277" name="Text Box 30"/>
          <p:cNvSpPr txBox="1">
            <a:spLocks noChangeArrowheads="1"/>
          </p:cNvSpPr>
          <p:nvPr/>
        </p:nvSpPr>
        <p:spPr bwMode="auto">
          <a:xfrm>
            <a:off x="2057400" y="4729162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Productivity</a:t>
            </a:r>
          </a:p>
        </p:txBody>
      </p:sp>
      <p:sp>
        <p:nvSpPr>
          <p:cNvPr id="11278" name="Text Box 31"/>
          <p:cNvSpPr txBox="1">
            <a:spLocks noChangeArrowheads="1"/>
          </p:cNvSpPr>
          <p:nvPr/>
        </p:nvSpPr>
        <p:spPr bwMode="auto">
          <a:xfrm>
            <a:off x="1905000" y="3124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Quality Products</a:t>
            </a:r>
          </a:p>
        </p:txBody>
      </p:sp>
      <p:sp>
        <p:nvSpPr>
          <p:cNvPr id="11279" name="Text Box 32"/>
          <p:cNvSpPr txBox="1">
            <a:spLocks noChangeArrowheads="1"/>
          </p:cNvSpPr>
          <p:nvPr/>
        </p:nvSpPr>
        <p:spPr bwMode="auto">
          <a:xfrm>
            <a:off x="6477000" y="3124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Sustainability</a:t>
            </a:r>
          </a:p>
        </p:txBody>
      </p:sp>
      <p:sp>
        <p:nvSpPr>
          <p:cNvPr id="11280" name="Text Box 33"/>
          <p:cNvSpPr txBox="1">
            <a:spLocks noChangeArrowheads="1"/>
          </p:cNvSpPr>
          <p:nvPr/>
        </p:nvSpPr>
        <p:spPr bwMode="auto">
          <a:xfrm>
            <a:off x="5105400" y="3124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CSR</a:t>
            </a:r>
          </a:p>
        </p:txBody>
      </p:sp>
      <p:sp>
        <p:nvSpPr>
          <p:cNvPr id="11281" name="Text Box 34"/>
          <p:cNvSpPr txBox="1">
            <a:spLocks noChangeArrowheads="1"/>
          </p:cNvSpPr>
          <p:nvPr/>
        </p:nvSpPr>
        <p:spPr bwMode="auto">
          <a:xfrm>
            <a:off x="9448800" y="1828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82" name="Text Box 35"/>
          <p:cNvSpPr txBox="1">
            <a:spLocks noChangeArrowheads="1"/>
          </p:cNvSpPr>
          <p:nvPr/>
        </p:nvSpPr>
        <p:spPr bwMode="auto">
          <a:xfrm>
            <a:off x="7239000" y="1676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EPS</a:t>
            </a:r>
          </a:p>
        </p:txBody>
      </p:sp>
      <p:sp>
        <p:nvSpPr>
          <p:cNvPr id="11283" name="Text Box 36"/>
          <p:cNvSpPr txBox="1">
            <a:spLocks noChangeArrowheads="1"/>
          </p:cNvSpPr>
          <p:nvPr/>
        </p:nvSpPr>
        <p:spPr bwMode="auto">
          <a:xfrm>
            <a:off x="2209800" y="1690688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Same store sales</a:t>
            </a:r>
          </a:p>
        </p:txBody>
      </p:sp>
      <p:sp>
        <p:nvSpPr>
          <p:cNvPr id="11284" name="Text Box 37"/>
          <p:cNvSpPr txBox="1">
            <a:spLocks noChangeArrowheads="1"/>
          </p:cNvSpPr>
          <p:nvPr/>
        </p:nvSpPr>
        <p:spPr bwMode="auto">
          <a:xfrm>
            <a:off x="4953000" y="1676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Net revenue</a:t>
            </a:r>
          </a:p>
        </p:txBody>
      </p:sp>
      <p:sp>
        <p:nvSpPr>
          <p:cNvPr id="11285" name="Line 38"/>
          <p:cNvSpPr>
            <a:spLocks noChangeShapeType="1"/>
          </p:cNvSpPr>
          <p:nvPr/>
        </p:nvSpPr>
        <p:spPr bwMode="auto">
          <a:xfrm flipV="1">
            <a:off x="5410200" y="5186362"/>
            <a:ext cx="0" cy="609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6" name="Line 48"/>
          <p:cNvSpPr>
            <a:spLocks noChangeShapeType="1"/>
          </p:cNvSpPr>
          <p:nvPr/>
        </p:nvSpPr>
        <p:spPr bwMode="auto">
          <a:xfrm flipV="1">
            <a:off x="2667000" y="5110162"/>
            <a:ext cx="0" cy="762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7" name="Line 49"/>
          <p:cNvSpPr>
            <a:spLocks noChangeShapeType="1"/>
          </p:cNvSpPr>
          <p:nvPr/>
        </p:nvSpPr>
        <p:spPr bwMode="auto">
          <a:xfrm flipV="1">
            <a:off x="6172200" y="5186362"/>
            <a:ext cx="1066800" cy="685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8" name="Line 50"/>
          <p:cNvSpPr>
            <a:spLocks noChangeShapeType="1"/>
          </p:cNvSpPr>
          <p:nvPr/>
        </p:nvSpPr>
        <p:spPr bwMode="auto">
          <a:xfrm flipH="1" flipV="1">
            <a:off x="3429000" y="5110162"/>
            <a:ext cx="1143000" cy="685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9" name="Line 52"/>
          <p:cNvSpPr>
            <a:spLocks noChangeShapeType="1"/>
          </p:cNvSpPr>
          <p:nvPr/>
        </p:nvSpPr>
        <p:spPr bwMode="auto">
          <a:xfrm flipV="1">
            <a:off x="2438400" y="3810000"/>
            <a:ext cx="0" cy="838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0" name="Line 55"/>
          <p:cNvSpPr>
            <a:spLocks noChangeShapeType="1"/>
          </p:cNvSpPr>
          <p:nvPr/>
        </p:nvSpPr>
        <p:spPr bwMode="auto">
          <a:xfrm flipH="1" flipV="1">
            <a:off x="5410200" y="3886200"/>
            <a:ext cx="1066800" cy="762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1" name="Line 56"/>
          <p:cNvSpPr>
            <a:spLocks noChangeShapeType="1"/>
          </p:cNvSpPr>
          <p:nvPr/>
        </p:nvSpPr>
        <p:spPr bwMode="auto">
          <a:xfrm flipV="1">
            <a:off x="7315200" y="3886200"/>
            <a:ext cx="0" cy="762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2" name="Line 57"/>
          <p:cNvSpPr>
            <a:spLocks noChangeShapeType="1"/>
          </p:cNvSpPr>
          <p:nvPr/>
        </p:nvSpPr>
        <p:spPr bwMode="auto">
          <a:xfrm flipV="1">
            <a:off x="2667000" y="2286000"/>
            <a:ext cx="0" cy="838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3" name="Line 58"/>
          <p:cNvSpPr>
            <a:spLocks noChangeShapeType="1"/>
          </p:cNvSpPr>
          <p:nvPr/>
        </p:nvSpPr>
        <p:spPr bwMode="auto">
          <a:xfrm flipV="1">
            <a:off x="5486400" y="2286000"/>
            <a:ext cx="1905000" cy="762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4" name="Line 59"/>
          <p:cNvSpPr>
            <a:spLocks noChangeShapeType="1"/>
          </p:cNvSpPr>
          <p:nvPr/>
        </p:nvSpPr>
        <p:spPr bwMode="auto">
          <a:xfrm flipV="1">
            <a:off x="7543800" y="2362200"/>
            <a:ext cx="0" cy="609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5" name="Line 60"/>
          <p:cNvSpPr>
            <a:spLocks noChangeShapeType="1"/>
          </p:cNvSpPr>
          <p:nvPr/>
        </p:nvSpPr>
        <p:spPr bwMode="auto">
          <a:xfrm flipV="1">
            <a:off x="5486400" y="2286000"/>
            <a:ext cx="0" cy="762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6" name="Line 62"/>
          <p:cNvSpPr>
            <a:spLocks noChangeShapeType="1"/>
          </p:cNvSpPr>
          <p:nvPr/>
        </p:nvSpPr>
        <p:spPr bwMode="auto">
          <a:xfrm flipV="1">
            <a:off x="2667000" y="2286000"/>
            <a:ext cx="2286000" cy="838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7" name="Line 60"/>
          <p:cNvSpPr>
            <a:spLocks noChangeShapeType="1"/>
          </p:cNvSpPr>
          <p:nvPr/>
        </p:nvSpPr>
        <p:spPr bwMode="auto">
          <a:xfrm flipH="1" flipV="1">
            <a:off x="3657600" y="2286000"/>
            <a:ext cx="1828800" cy="762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762000" y="6096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Causality Tree</a:t>
            </a:r>
            <a:endParaRPr lang="uk-UA" sz="2800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553200" cy="508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CSG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Learning and Growth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1"/>
            <a:ext cx="828675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u="sng" dirty="0" smtClean="0"/>
              <a:t>Attract &amp; Retain Quality Employees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Measure (1): Time to Fill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Target (1): Less than 40 days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Leading Indicator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dirty="0" smtClean="0"/>
              <a:t>------------------------------------------------------------------------------------------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Measure (2): Percentage Voluntary Turnover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Target (2): Less than 20%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Lagging Indicator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dirty="0" smtClean="0"/>
              <a:t>------------------------------------------------------------------------------------------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Measure (3): Percentage of Positions filled Internally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Target (3): Greater than 50% for Supervisors and 80% for Unit Managers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Lagging Indicator</a:t>
            </a:r>
            <a:endParaRPr lang="en-US" sz="1800" b="0" i="1" dirty="0" smtClean="0"/>
          </a:p>
          <a:p>
            <a:pPr lvl="2">
              <a:lnSpc>
                <a:spcPct val="90000"/>
              </a:lnSpc>
            </a:pPr>
            <a:endParaRPr lang="en-US" sz="1200" b="1" i="1" dirty="0" smtClean="0"/>
          </a:p>
          <a:p>
            <a:pPr lvl="2">
              <a:lnSpc>
                <a:spcPct val="90000"/>
              </a:lnSpc>
            </a:pPr>
            <a:r>
              <a:rPr lang="en-US" sz="1200" i="1" dirty="0" smtClean="0"/>
              <a:t>Source: Internal HR Reports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848600" cy="508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CSG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Learning and Growth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(cont.)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1"/>
            <a:ext cx="828675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u="sng" dirty="0" smtClean="0"/>
              <a:t>Maintain High Level of Employee Satisfaction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Measure (1): Employee Satisfaction Survey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Target (1): Greater than 70% Very Satisfied; 90% Satisfied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Leading Indicator</a:t>
            </a:r>
            <a:endParaRPr lang="en-US" sz="1800" b="0" i="1" dirty="0" smtClean="0"/>
          </a:p>
          <a:p>
            <a:pPr lvl="2">
              <a:lnSpc>
                <a:spcPct val="90000"/>
              </a:lnSpc>
            </a:pPr>
            <a:r>
              <a:rPr lang="en-US" sz="1200" i="1" dirty="0" smtClean="0"/>
              <a:t>Source: External Survey</a:t>
            </a:r>
            <a:endParaRPr lang="en-US" sz="2000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dirty="0" smtClean="0"/>
              <a:t>------------------------------------------------------------------------------------------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Measure (2): Percent Shrinkage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Target (2): Less than 2%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Lagging Indicator</a:t>
            </a:r>
          </a:p>
          <a:p>
            <a:pPr lvl="2">
              <a:lnSpc>
                <a:spcPct val="90000"/>
              </a:lnSpc>
            </a:pPr>
            <a:r>
              <a:rPr lang="en-US" sz="1200" i="1" dirty="0" smtClean="0"/>
              <a:t>Source: Financial Books</a:t>
            </a:r>
            <a:endParaRPr lang="en-US" sz="2000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dirty="0" smtClean="0"/>
              <a:t>------------------------------------------------------------------------------------------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Measure (3): Employee Total Compensation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Target (3): 30% above industry average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Leading Indicator</a:t>
            </a:r>
            <a:endParaRPr lang="en-US" sz="1800" i="1" dirty="0" smtClean="0"/>
          </a:p>
          <a:p>
            <a:pPr lvl="2">
              <a:lnSpc>
                <a:spcPct val="90000"/>
              </a:lnSpc>
            </a:pPr>
            <a:r>
              <a:rPr lang="en-US" sz="1200" i="1" dirty="0" smtClean="0"/>
              <a:t>Source: Internal HR Reports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08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CSG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Learning and Growth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(cont.)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52450" y="1295400"/>
            <a:ext cx="8286750" cy="5013325"/>
          </a:xfrm>
          <a:noFill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u="sng" dirty="0" smtClean="0"/>
              <a:t>Create the 3</a:t>
            </a:r>
            <a:r>
              <a:rPr lang="en-US" b="1" u="sng" baseline="30000" dirty="0" smtClean="0"/>
              <a:t>rd</a:t>
            </a:r>
            <a:r>
              <a:rPr lang="en-US" b="1" u="sng" dirty="0" smtClean="0"/>
              <a:t> Place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Measure (1): Employee Retention of Training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Target (1): 90% of Benchmark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Leading Indicator</a:t>
            </a:r>
            <a:endParaRPr lang="en-US" sz="1800" b="0" i="1" dirty="0" smtClean="0"/>
          </a:p>
          <a:p>
            <a:pPr lvl="2">
              <a:lnSpc>
                <a:spcPct val="80000"/>
              </a:lnSpc>
            </a:pPr>
            <a:r>
              <a:rPr lang="en-US" sz="1200" i="1" dirty="0" smtClean="0"/>
              <a:t>Source: Periodic Internal testing</a:t>
            </a: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dirty="0" smtClean="0"/>
              <a:t>------------------------------------------------------------------------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Measure (2): Culture Compatibility Test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Target (2): Score 80 +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Leading Indicator</a:t>
            </a:r>
          </a:p>
          <a:p>
            <a:pPr lvl="2">
              <a:lnSpc>
                <a:spcPct val="80000"/>
              </a:lnSpc>
            </a:pPr>
            <a:r>
              <a:rPr lang="en-US" sz="1200" i="1" dirty="0" smtClean="0"/>
              <a:t>Source: Structured interview process</a:t>
            </a: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dirty="0" smtClean="0"/>
              <a:t>------------------------------------------------------------------------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Measure (3): Secret Shopper Evaluation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Target (3): Score of 95.45% (2 σ)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Leading Indicator</a:t>
            </a:r>
            <a:endParaRPr lang="en-US" sz="1800" b="0" i="1" dirty="0" smtClean="0"/>
          </a:p>
          <a:p>
            <a:pPr lvl="2">
              <a:lnSpc>
                <a:spcPct val="80000"/>
              </a:lnSpc>
            </a:pPr>
            <a:r>
              <a:rPr lang="en-US" sz="1200" i="1" dirty="0" smtClean="0"/>
              <a:t>Source: Secret Shopper Survey</a:t>
            </a:r>
          </a:p>
          <a:p>
            <a:pPr>
              <a:lnSpc>
                <a:spcPct val="80000"/>
              </a:lnSpc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08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CSG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Operations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86750" cy="5241925"/>
          </a:xfrm>
        </p:spPr>
        <p:txBody>
          <a:bodyPr/>
          <a:lstStyle/>
          <a:p>
            <a:r>
              <a:rPr lang="en-US" b="1" u="sng" dirty="0" smtClean="0"/>
              <a:t>Support New Unit Growth</a:t>
            </a:r>
          </a:p>
          <a:p>
            <a:pPr lvl="1"/>
            <a:r>
              <a:rPr lang="en-US" sz="2000" dirty="0" smtClean="0"/>
              <a:t>Measure: Sites under consideration vs. Benchmark</a:t>
            </a:r>
          </a:p>
          <a:p>
            <a:pPr lvl="1"/>
            <a:r>
              <a:rPr lang="en-US" sz="2000" dirty="0" smtClean="0"/>
              <a:t>Target: 1 : 1</a:t>
            </a:r>
          </a:p>
          <a:p>
            <a:pPr lvl="1"/>
            <a:r>
              <a:rPr lang="en-US" sz="2000" dirty="0" smtClean="0"/>
              <a:t>Leading Indicator</a:t>
            </a:r>
          </a:p>
          <a:p>
            <a:pPr lvl="2"/>
            <a:r>
              <a:rPr lang="en-US" sz="1200" i="1" dirty="0" smtClean="0"/>
              <a:t>Source: Construction Dept. Reports</a:t>
            </a:r>
            <a:endParaRPr lang="en-US" sz="2000" dirty="0" smtClean="0"/>
          </a:p>
          <a:p>
            <a:r>
              <a:rPr lang="en-US" b="1" u="sng" dirty="0" smtClean="0"/>
              <a:t>Productivity</a:t>
            </a:r>
          </a:p>
          <a:p>
            <a:pPr lvl="1"/>
            <a:r>
              <a:rPr lang="en-US" sz="2000" dirty="0" smtClean="0"/>
              <a:t>Measure: Net Revenue per Labor Hour per Employee</a:t>
            </a:r>
          </a:p>
          <a:p>
            <a:pPr lvl="1"/>
            <a:r>
              <a:rPr lang="en-US" sz="2000" dirty="0" smtClean="0"/>
              <a:t>Target: Greater than $46.85 </a:t>
            </a:r>
          </a:p>
          <a:p>
            <a:pPr lvl="1"/>
            <a:r>
              <a:rPr lang="en-US" sz="2000" dirty="0" smtClean="0"/>
              <a:t>Lagging Indicator</a:t>
            </a:r>
            <a:endParaRPr lang="en-US" sz="1400" b="0" i="1" dirty="0" smtClean="0"/>
          </a:p>
          <a:p>
            <a:pPr lvl="2"/>
            <a:r>
              <a:rPr lang="en-US" sz="1200" i="1" dirty="0" smtClean="0"/>
              <a:t>Source: Financial Books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08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CSG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Operations (cont.)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86750" cy="50133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u="sng" dirty="0" smtClean="0"/>
              <a:t>Increase the number of units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Measure: Actual vs. Target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Target: 1 : 1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Lagging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smtClean="0"/>
              <a:t>Indicator</a:t>
            </a:r>
          </a:p>
          <a:p>
            <a:pPr lvl="2">
              <a:lnSpc>
                <a:spcPct val="80000"/>
              </a:lnSpc>
            </a:pPr>
            <a:r>
              <a:rPr lang="en-US" sz="1000" b="1" i="1" dirty="0" smtClean="0"/>
              <a:t>Source: Construction Dept. Reports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b="1" u="sng" dirty="0" smtClean="0"/>
              <a:t>Source top quality coffee beans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Measure (1): Contracts vs. Forecasted Demand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Target (1): 105%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Leading Indicator</a:t>
            </a:r>
            <a:endParaRPr lang="en-US" sz="1200" b="0" i="1" dirty="0" smtClean="0"/>
          </a:p>
          <a:p>
            <a:pPr lvl="2">
              <a:lnSpc>
                <a:spcPct val="80000"/>
              </a:lnSpc>
            </a:pPr>
            <a:r>
              <a:rPr lang="en-US" sz="1000" b="1" i="1" dirty="0" smtClean="0"/>
              <a:t>Source: Operations &amp; Marketing Report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 smtClean="0"/>
              <a:t>-------------------------------------------------------------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Measure (2): Purchased vs. Demanded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Target (2): 100%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Lagging Indicator</a:t>
            </a:r>
            <a:endParaRPr lang="en-US" sz="1200" b="0" i="1" dirty="0" smtClean="0"/>
          </a:p>
          <a:p>
            <a:pPr lvl="2">
              <a:lnSpc>
                <a:spcPct val="80000"/>
              </a:lnSpc>
            </a:pPr>
            <a:r>
              <a:rPr lang="en-US" sz="1000" b="1" i="1" dirty="0" smtClean="0"/>
              <a:t>Source: Operations &amp; Marketing Report</a:t>
            </a:r>
          </a:p>
          <a:p>
            <a:pPr lvl="2">
              <a:lnSpc>
                <a:spcPct val="80000"/>
              </a:lnSpc>
            </a:pPr>
            <a:endParaRPr lang="en-US" sz="1000" b="1" i="1" dirty="0" smtClean="0"/>
          </a:p>
          <a:p>
            <a:pPr>
              <a:lnSpc>
                <a:spcPct val="80000"/>
              </a:lnSpc>
            </a:pPr>
            <a:endParaRPr lang="en-US" sz="12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08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CSG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Customer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286750" cy="4403725"/>
          </a:xfrm>
        </p:spPr>
        <p:txBody>
          <a:bodyPr/>
          <a:lstStyle/>
          <a:p>
            <a:r>
              <a:rPr lang="en-US" b="1" u="sng" dirty="0" smtClean="0"/>
              <a:t>Support shade-grown coffee</a:t>
            </a:r>
          </a:p>
          <a:p>
            <a:pPr lvl="1"/>
            <a:r>
              <a:rPr lang="en-US" sz="2000" dirty="0" smtClean="0"/>
              <a:t>Measure: % coffee sourced from shade-grown farms</a:t>
            </a:r>
          </a:p>
          <a:p>
            <a:pPr lvl="1"/>
            <a:r>
              <a:rPr lang="en-US" sz="2000" dirty="0" smtClean="0"/>
              <a:t>Target: 25%</a:t>
            </a:r>
          </a:p>
          <a:p>
            <a:pPr lvl="1"/>
            <a:r>
              <a:rPr lang="en-US" sz="2000" dirty="0" smtClean="0"/>
              <a:t>Leading Indicator</a:t>
            </a:r>
          </a:p>
          <a:p>
            <a:pPr lvl="2"/>
            <a:r>
              <a:rPr lang="en-US" sz="1200" i="1" dirty="0" smtClean="0"/>
              <a:t>Source: Sustainability Index</a:t>
            </a:r>
            <a:endParaRPr lang="en-US" sz="2000" dirty="0" smtClean="0"/>
          </a:p>
          <a:p>
            <a:r>
              <a:rPr lang="en-US" b="1" u="sng" dirty="0" smtClean="0"/>
              <a:t>Grow top customers (18+ visits/month)</a:t>
            </a:r>
          </a:p>
          <a:p>
            <a:pPr lvl="1"/>
            <a:r>
              <a:rPr lang="en-US" sz="2000" dirty="0" smtClean="0"/>
              <a:t>Measure: # of visits per month</a:t>
            </a:r>
          </a:p>
          <a:p>
            <a:pPr lvl="1"/>
            <a:r>
              <a:rPr lang="en-US" sz="2000" dirty="0" smtClean="0"/>
              <a:t>Target: 5% annual growth</a:t>
            </a:r>
          </a:p>
          <a:p>
            <a:pPr lvl="1"/>
            <a:r>
              <a:rPr lang="en-US" sz="2000" dirty="0" smtClean="0"/>
              <a:t>Leading Indicator</a:t>
            </a:r>
            <a:endParaRPr lang="en-US" sz="1400" b="0" i="1" dirty="0" smtClean="0"/>
          </a:p>
          <a:p>
            <a:pPr lvl="2"/>
            <a:r>
              <a:rPr lang="en-US" sz="1200" i="1" dirty="0" smtClean="0"/>
              <a:t>Source: External Survey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08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CSG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Customer (Cont.)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86750" cy="4784725"/>
          </a:xfrm>
        </p:spPr>
        <p:txBody>
          <a:bodyPr/>
          <a:lstStyle/>
          <a:p>
            <a:r>
              <a:rPr lang="en-US" sz="3200" b="1" u="sng" dirty="0" smtClean="0"/>
              <a:t>Drive Sustainability </a:t>
            </a:r>
          </a:p>
          <a:p>
            <a:pPr lvl="1"/>
            <a:r>
              <a:rPr lang="en-US" sz="2000" dirty="0" smtClean="0"/>
              <a:t>Measure (1): % benchmark to index</a:t>
            </a:r>
          </a:p>
          <a:p>
            <a:pPr lvl="1"/>
            <a:r>
              <a:rPr lang="en-US" sz="2000" dirty="0" smtClean="0"/>
              <a:t>Target (1): Sustainability index</a:t>
            </a:r>
          </a:p>
          <a:p>
            <a:pPr lvl="1"/>
            <a:r>
              <a:rPr lang="en-US" sz="2000" dirty="0" smtClean="0"/>
              <a:t>Leading Indicator</a:t>
            </a:r>
          </a:p>
          <a:p>
            <a:pPr lvl="2"/>
            <a:r>
              <a:rPr lang="en-US" sz="1400" i="1" dirty="0" smtClean="0"/>
              <a:t>Source: Sustainability index –Dow Jones</a:t>
            </a:r>
            <a:endParaRPr lang="en-US" sz="2000" dirty="0" smtClean="0"/>
          </a:p>
          <a:p>
            <a:pPr lvl="1">
              <a:buFontTx/>
              <a:buNone/>
            </a:pPr>
            <a:r>
              <a:rPr lang="en-US" sz="2000" dirty="0" smtClean="0"/>
              <a:t>-----------------------------------------------------------------------------------------</a:t>
            </a:r>
          </a:p>
          <a:p>
            <a:pPr lvl="1"/>
            <a:r>
              <a:rPr lang="en-US" sz="2000" dirty="0" smtClean="0"/>
              <a:t>Measure (2): # recycled paper products</a:t>
            </a:r>
          </a:p>
          <a:p>
            <a:pPr lvl="1"/>
            <a:r>
              <a:rPr lang="en-US" sz="2000" dirty="0" smtClean="0"/>
              <a:t>Target (2): 25%</a:t>
            </a:r>
          </a:p>
          <a:p>
            <a:pPr lvl="1"/>
            <a:r>
              <a:rPr lang="en-US" sz="2000" b="0" dirty="0" smtClean="0"/>
              <a:t>Lagging Indicator</a:t>
            </a:r>
          </a:p>
          <a:p>
            <a:pPr lvl="2"/>
            <a:r>
              <a:rPr lang="en-US" sz="1400" i="1" dirty="0" smtClean="0"/>
              <a:t>Source: Purchase/Sales reports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23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Snapshot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6913"/>
            <a:ext cx="9144000" cy="3621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4525963"/>
          </a:xfrm>
          <a:prstGeom prst="rect">
            <a:avLst/>
          </a:prstGeom>
          <a:ln/>
        </p:spPr>
        <p:txBody>
          <a:bodyPr vert="horz" lIns="90000" tIns="46800" rIns="90000" bIns="46800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>
                <a:srgbClr val="008000"/>
              </a:buClr>
              <a:buSzPct val="80000"/>
              <a:buFont typeface="Bitstream Vera Sans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itstream Vera Sans" pitchFamily="32" charset="0"/>
                <a:ea typeface="+mn-ea"/>
                <a:cs typeface="+mn-cs"/>
              </a:rPr>
              <a:t>Size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Bitstream Vera Sans" pitchFamily="32" charset="0"/>
                <a:ea typeface="+mn-ea"/>
                <a:cs typeface="+mn-cs"/>
              </a:rPr>
              <a:t> </a:t>
            </a:r>
          </a:p>
          <a:p>
            <a:pPr marL="822960" marR="0" lvl="1" indent="-285750" algn="l" defTabSz="914400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Bitstream Vera Sans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tstream Vera Sans" pitchFamily="32" charset="0"/>
                <a:ea typeface="+mn-ea"/>
                <a:cs typeface="+mn-cs"/>
              </a:rPr>
              <a:t>6,793 Company Operated Stores</a:t>
            </a:r>
          </a:p>
          <a:p>
            <a:pPr marL="822960" marR="0" lvl="1" indent="-285750" algn="l" defTabSz="914400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Bitstream Vera Sans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tstream Vera Sans" pitchFamily="32" charset="0"/>
                <a:ea typeface="+mn-ea"/>
                <a:cs typeface="+mn-cs"/>
              </a:rPr>
              <a:t>3,891 Licensed Stores (In Safeway, Albertson’s Etc.)</a:t>
            </a:r>
            <a:r>
              <a:rPr kumimoji="0" lang="ar-S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tstream Vera Sans" pitchFamily="32" charset="0"/>
                <a:ea typeface="+mn-ea"/>
                <a:cs typeface="+mn-cs"/>
              </a:rPr>
              <a:t>‏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tstream Vera Sans" pitchFamily="32" charset="0"/>
              <a:ea typeface="+mn-ea"/>
              <a:cs typeface="+mn-cs"/>
            </a:endParaRPr>
          </a:p>
          <a:p>
            <a:pPr marL="1106424" marR="0" lvl="2" indent="-228600" algn="l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/>
              <a:buChar char="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tstream Vera Sans" pitchFamily="32" charset="0"/>
                <a:ea typeface="+mn-ea"/>
                <a:cs typeface="+mn-cs"/>
              </a:rPr>
              <a:t>Internationally, there are:</a:t>
            </a:r>
          </a:p>
          <a:p>
            <a:pPr marL="822960" marR="0" lvl="1" indent="-285750" algn="l" defTabSz="914400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Bitstream Vera Sans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tstream Vera Sans" pitchFamily="32" charset="0"/>
                <a:ea typeface="+mn-ea"/>
                <a:cs typeface="+mn-cs"/>
              </a:rPr>
              <a:t>1,712 Company Operated Stores</a:t>
            </a:r>
          </a:p>
          <a:p>
            <a:pPr marL="822960" marR="0" lvl="1" indent="-285750" algn="l" defTabSz="914400" rtl="0" eaLnBrk="1" fontAlgn="auto" latinLnBrk="0" hangingPunct="1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Bitstream Vera Sans" pitchFamily="32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tstream Vera Sans" pitchFamily="32" charset="0"/>
                <a:ea typeface="+mn-ea"/>
                <a:cs typeface="+mn-cs"/>
              </a:rPr>
              <a:t>2,615 Joint Venture and Licensed Stores.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tstream Vera Sans" pitchFamily="3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08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CSG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Customer (Cont.)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1"/>
            <a:ext cx="8286750" cy="4953000"/>
          </a:xfrm>
        </p:spPr>
        <p:txBody>
          <a:bodyPr/>
          <a:lstStyle/>
          <a:p>
            <a:r>
              <a:rPr lang="en-US" sz="3200" b="1" u="sng" dirty="0" smtClean="0"/>
              <a:t>Corporate and Social Responsibility</a:t>
            </a:r>
          </a:p>
          <a:p>
            <a:pPr lvl="1"/>
            <a:r>
              <a:rPr lang="en-US" sz="2000" dirty="0" smtClean="0"/>
              <a:t>Measure (1): % Fair Trade Coffee</a:t>
            </a:r>
          </a:p>
          <a:p>
            <a:pPr lvl="1"/>
            <a:r>
              <a:rPr lang="en-US" sz="2000" dirty="0" smtClean="0"/>
              <a:t>Target (1): Maintain or increase % year-to-year</a:t>
            </a:r>
          </a:p>
          <a:p>
            <a:pPr lvl="1"/>
            <a:r>
              <a:rPr lang="en-US" sz="2000" dirty="0" smtClean="0"/>
              <a:t>Lagging Indicator</a:t>
            </a:r>
          </a:p>
          <a:p>
            <a:pPr lvl="2"/>
            <a:r>
              <a:rPr lang="en-US" sz="1400" i="1" dirty="0" smtClean="0"/>
              <a:t>Source: Marketing reports</a:t>
            </a:r>
            <a:endParaRPr lang="en-US" sz="2000" dirty="0" smtClean="0"/>
          </a:p>
          <a:p>
            <a:pPr lvl="1">
              <a:buFontTx/>
              <a:buNone/>
            </a:pPr>
            <a:r>
              <a:rPr lang="en-US" sz="2000" dirty="0" smtClean="0"/>
              <a:t>------------------------------------------------------------------------------------------</a:t>
            </a:r>
          </a:p>
          <a:p>
            <a:pPr lvl="1"/>
            <a:r>
              <a:rPr lang="en-US" sz="2000" dirty="0" smtClean="0"/>
              <a:t>Measure (2): % Organic Coffee</a:t>
            </a:r>
          </a:p>
          <a:p>
            <a:pPr lvl="1"/>
            <a:r>
              <a:rPr lang="en-US" sz="2000" dirty="0" smtClean="0"/>
              <a:t>Target (2): Maintain or increase % year-to-year</a:t>
            </a:r>
          </a:p>
          <a:p>
            <a:pPr lvl="1"/>
            <a:r>
              <a:rPr lang="en-US" sz="2000" dirty="0" smtClean="0"/>
              <a:t>Lagging Indicator</a:t>
            </a:r>
          </a:p>
          <a:p>
            <a:pPr lvl="2"/>
            <a:r>
              <a:rPr lang="en-US" sz="1400" i="1" dirty="0" smtClean="0"/>
              <a:t>Source: Marketing reports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553200" cy="508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CSG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Financial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86750" cy="50133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u="sng" dirty="0" smtClean="0"/>
              <a:t>Net Revenue Increase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Measure: Percent increase year-to-year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Target: 20%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Lagging Indicator</a:t>
            </a:r>
          </a:p>
          <a:p>
            <a:pPr lvl="2">
              <a:lnSpc>
                <a:spcPct val="90000"/>
              </a:lnSpc>
            </a:pPr>
            <a:r>
              <a:rPr lang="en-US" sz="1400" i="1" dirty="0" smtClean="0"/>
              <a:t>Source: Financial Books</a:t>
            </a:r>
          </a:p>
          <a:p>
            <a:pPr lvl="2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3200" b="1" u="sng" dirty="0" smtClean="0"/>
              <a:t>Same Store Sales Growth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Measure: Increase over previous period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Target: 3-7%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Lagging Indicator</a:t>
            </a:r>
            <a:endParaRPr lang="en-US" sz="1600" b="0" i="1" dirty="0" smtClean="0"/>
          </a:p>
          <a:p>
            <a:pPr lvl="2">
              <a:lnSpc>
                <a:spcPct val="90000"/>
              </a:lnSpc>
            </a:pPr>
            <a:r>
              <a:rPr lang="en-US" sz="1400" i="1" dirty="0" smtClean="0"/>
              <a:t>Source: Financial Books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553200" cy="508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CSG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Financial (cont.)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8286750" cy="4098925"/>
          </a:xfrm>
        </p:spPr>
        <p:txBody>
          <a:bodyPr/>
          <a:lstStyle/>
          <a:p>
            <a:r>
              <a:rPr lang="en-US" sz="3200" b="1" u="sng" smtClean="0"/>
              <a:t>Increase Firm Value</a:t>
            </a:r>
          </a:p>
          <a:p>
            <a:pPr lvl="1"/>
            <a:r>
              <a:rPr lang="en-US" smtClean="0"/>
              <a:t>Measure: Earnings per share</a:t>
            </a:r>
          </a:p>
          <a:p>
            <a:pPr lvl="1"/>
            <a:r>
              <a:rPr lang="en-US" smtClean="0"/>
              <a:t>Target: Increase 3.4% to $0.89 per share</a:t>
            </a:r>
            <a:endParaRPr lang="en-US" smtClean="0">
              <a:solidFill>
                <a:srgbClr val="FF0000"/>
              </a:solidFill>
            </a:endParaRPr>
          </a:p>
          <a:p>
            <a:pPr lvl="1"/>
            <a:r>
              <a:rPr lang="en-US" smtClean="0"/>
              <a:t>Lagging Indicator</a:t>
            </a:r>
          </a:p>
          <a:p>
            <a:pPr lvl="2">
              <a:buFontTx/>
              <a:buNone/>
            </a:pPr>
            <a:r>
              <a:rPr lang="en-US" sz="1400" i="1" smtClean="0"/>
              <a:t>Source: Financial Books</a:t>
            </a:r>
            <a:endParaRPr lang="en-US" sz="1400" i="1" smtClean="0">
              <a:solidFill>
                <a:srgbClr val="FF0000"/>
              </a:solidFill>
            </a:endParaRPr>
          </a:p>
          <a:p>
            <a:endParaRPr 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2162" y="3264455"/>
            <a:ext cx="1524001" cy="36933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Consumers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5562" y="2501900"/>
            <a:ext cx="301783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Value Chain Partners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8362" y="4940300"/>
            <a:ext cx="164623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Employees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73562" y="4102100"/>
            <a:ext cx="121920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Investors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9962" y="5549900"/>
            <a:ext cx="9906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Publics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657894"/>
            <a:ext cx="184685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Convenience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14476" y="2044700"/>
            <a:ext cx="95726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Beans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1407" y="4330700"/>
            <a:ext cx="214607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Drive Value / EPS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136" y="5168900"/>
            <a:ext cx="261505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Starbucks Experience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5240" y="5934869"/>
            <a:ext cx="207453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Tax Base / CSR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81000" y="457200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Stakeholder Impact</a:t>
            </a:r>
          </a:p>
        </p:txBody>
      </p:sp>
      <p:sp>
        <p:nvSpPr>
          <p:cNvPr id="19" name="Oval 18"/>
          <p:cNvSpPr/>
          <p:nvPr/>
        </p:nvSpPr>
        <p:spPr>
          <a:xfrm>
            <a:off x="5867400" y="3457879"/>
            <a:ext cx="3227427" cy="186100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Growth</a:t>
            </a:r>
          </a:p>
          <a:p>
            <a:pPr algn="ctr">
              <a:defRPr/>
            </a:pPr>
            <a:r>
              <a:rPr lang="en-US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Strategy</a:t>
            </a:r>
          </a:p>
        </p:txBody>
      </p:sp>
      <p:sp>
        <p:nvSpPr>
          <p:cNvPr id="22562" name="Rectangle 57"/>
          <p:cNvSpPr>
            <a:spLocks noChangeArrowheads="1"/>
          </p:cNvSpPr>
          <p:nvPr/>
        </p:nvSpPr>
        <p:spPr bwMode="auto">
          <a:xfrm>
            <a:off x="381000" y="1295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2" name="TextBox 10"/>
          <p:cNvSpPr txBox="1"/>
          <p:nvPr/>
        </p:nvSpPr>
        <p:spPr>
          <a:xfrm>
            <a:off x="228600" y="3496094"/>
            <a:ext cx="204215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Quality products</a:t>
            </a:r>
          </a:p>
        </p:txBody>
      </p:sp>
      <p:cxnSp>
        <p:nvCxnSpPr>
          <p:cNvPr id="20542" name="AutoShape 62"/>
          <p:cNvCxnSpPr>
            <a:cxnSpLocks noChangeShapeType="1"/>
          </p:cNvCxnSpPr>
          <p:nvPr/>
        </p:nvCxnSpPr>
        <p:spPr bwMode="auto">
          <a:xfrm rot="10800000" flipV="1">
            <a:off x="3048000" y="5734050"/>
            <a:ext cx="3001963" cy="400050"/>
          </a:xfrm>
          <a:prstGeom prst="curvedConnector3">
            <a:avLst>
              <a:gd name="adj1" fmla="val 39079"/>
            </a:avLst>
          </a:prstGeom>
          <a:noFill/>
          <a:ln w="34925">
            <a:solidFill>
              <a:srgbClr val="FF6600"/>
            </a:solidFill>
            <a:round/>
            <a:headEnd/>
            <a:tailEnd type="triangle" w="med" len="med"/>
          </a:ln>
        </p:spPr>
      </p:cxnSp>
      <p:cxnSp>
        <p:nvCxnSpPr>
          <p:cNvPr id="20543" name="AutoShape 63"/>
          <p:cNvCxnSpPr>
            <a:cxnSpLocks noChangeShapeType="1"/>
          </p:cNvCxnSpPr>
          <p:nvPr/>
        </p:nvCxnSpPr>
        <p:spPr bwMode="auto">
          <a:xfrm rot="10800000" flipV="1">
            <a:off x="2819400" y="5129213"/>
            <a:ext cx="1752600" cy="228600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544" name="AutoShape 64"/>
          <p:cNvCxnSpPr>
            <a:cxnSpLocks noChangeShapeType="1"/>
          </p:cNvCxnSpPr>
          <p:nvPr/>
        </p:nvCxnSpPr>
        <p:spPr bwMode="auto">
          <a:xfrm rot="10800000" flipV="1">
            <a:off x="2438400" y="4291013"/>
            <a:ext cx="1828800" cy="228600"/>
          </a:xfrm>
          <a:prstGeom prst="curvedConnector3">
            <a:avLst>
              <a:gd name="adj1" fmla="val 50000"/>
            </a:avLst>
          </a:prstGeom>
          <a:noFill/>
          <a:ln w="34925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20545" name="AutoShape 65"/>
          <p:cNvCxnSpPr>
            <a:cxnSpLocks noChangeShapeType="1"/>
          </p:cNvCxnSpPr>
          <p:nvPr/>
        </p:nvCxnSpPr>
        <p:spPr bwMode="auto">
          <a:xfrm rot="10800000" flipV="1">
            <a:off x="2438400" y="3454400"/>
            <a:ext cx="2057400" cy="292100"/>
          </a:xfrm>
          <a:prstGeom prst="curvedConnector3">
            <a:avLst>
              <a:gd name="adj1" fmla="val 50000"/>
            </a:avLst>
          </a:prstGeom>
          <a:noFill/>
          <a:ln w="34925">
            <a:solidFill>
              <a:srgbClr val="3366FF"/>
            </a:solidFill>
            <a:round/>
            <a:headEnd/>
            <a:tailEnd type="triangle" w="med" len="med"/>
          </a:ln>
        </p:spPr>
      </p:cxnSp>
      <p:cxnSp>
        <p:nvCxnSpPr>
          <p:cNvPr id="20546" name="AutoShape 66"/>
          <p:cNvCxnSpPr>
            <a:cxnSpLocks noChangeShapeType="1"/>
          </p:cNvCxnSpPr>
          <p:nvPr/>
        </p:nvCxnSpPr>
        <p:spPr bwMode="auto">
          <a:xfrm rot="10800000">
            <a:off x="2209800" y="2819400"/>
            <a:ext cx="2286000" cy="635000"/>
          </a:xfrm>
          <a:prstGeom prst="curvedConnector3">
            <a:avLst>
              <a:gd name="adj1" fmla="val 50000"/>
            </a:avLst>
          </a:prstGeom>
          <a:noFill/>
          <a:ln w="34925">
            <a:solidFill>
              <a:srgbClr val="3366FF"/>
            </a:solidFill>
            <a:round/>
            <a:headEnd/>
            <a:tailEnd type="triangle" w="med" len="med"/>
          </a:ln>
        </p:spPr>
      </p:cxnSp>
      <p:cxnSp>
        <p:nvCxnSpPr>
          <p:cNvPr id="20547" name="AutoShape 67"/>
          <p:cNvCxnSpPr>
            <a:cxnSpLocks noChangeShapeType="1"/>
          </p:cNvCxnSpPr>
          <p:nvPr/>
        </p:nvCxnSpPr>
        <p:spPr bwMode="auto">
          <a:xfrm rot="10800000">
            <a:off x="2527300" y="2233613"/>
            <a:ext cx="2501900" cy="457200"/>
          </a:xfrm>
          <a:prstGeom prst="curvedConnector3">
            <a:avLst>
              <a:gd name="adj1" fmla="val 50000"/>
            </a:avLst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0549" name="AutoShape 69"/>
          <p:cNvCxnSpPr>
            <a:cxnSpLocks noChangeShapeType="1"/>
          </p:cNvCxnSpPr>
          <p:nvPr/>
        </p:nvCxnSpPr>
        <p:spPr bwMode="auto">
          <a:xfrm rot="10800000" flipV="1">
            <a:off x="2438400" y="2667000"/>
            <a:ext cx="2590800" cy="1057275"/>
          </a:xfrm>
          <a:prstGeom prst="curvedConnector3">
            <a:avLst>
              <a:gd name="adj1" fmla="val 50000"/>
            </a:avLst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0550" name="AutoShape 70"/>
          <p:cNvCxnSpPr>
            <a:cxnSpLocks noChangeShapeType="1"/>
          </p:cNvCxnSpPr>
          <p:nvPr/>
        </p:nvCxnSpPr>
        <p:spPr bwMode="auto">
          <a:xfrm rot="10800000">
            <a:off x="2438400" y="4519613"/>
            <a:ext cx="2133600" cy="609600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551" name="AutoShape 71"/>
          <p:cNvCxnSpPr>
            <a:cxnSpLocks noChangeShapeType="1"/>
          </p:cNvCxnSpPr>
          <p:nvPr/>
        </p:nvCxnSpPr>
        <p:spPr bwMode="auto">
          <a:xfrm rot="10800000" flipV="1">
            <a:off x="2819400" y="3454400"/>
            <a:ext cx="1676400" cy="1903413"/>
          </a:xfrm>
          <a:prstGeom prst="curvedConnector3">
            <a:avLst>
              <a:gd name="adj1" fmla="val 50000"/>
            </a:avLst>
          </a:prstGeom>
          <a:noFill/>
          <a:ln w="34925">
            <a:solidFill>
              <a:srgbClr val="3366FF"/>
            </a:solidFill>
            <a:round/>
            <a:headEnd/>
            <a:tailEnd type="triangle" w="med" len="med"/>
          </a:ln>
        </p:spPr>
      </p:cxnSp>
      <p:cxnSp>
        <p:nvCxnSpPr>
          <p:cNvPr id="20552" name="AutoShape 72"/>
          <p:cNvCxnSpPr>
            <a:cxnSpLocks noChangeShapeType="1"/>
          </p:cNvCxnSpPr>
          <p:nvPr/>
        </p:nvCxnSpPr>
        <p:spPr bwMode="auto">
          <a:xfrm rot="10800000">
            <a:off x="2438400" y="3733800"/>
            <a:ext cx="2057400" cy="1371600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 txBox="1">
            <a:spLocks noChangeArrowheads="1"/>
          </p:cNvSpPr>
          <p:nvPr/>
        </p:nvSpPr>
        <p:spPr bwMode="auto">
          <a:xfrm>
            <a:off x="2819400" y="3810000"/>
            <a:ext cx="2819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Tahoma" charset="0"/>
              </a:rPr>
              <a:t>10,000 new stores</a:t>
            </a:r>
          </a:p>
          <a:p>
            <a:pPr algn="ctr"/>
            <a:r>
              <a:rPr lang="en-US" sz="2000" b="1">
                <a:latin typeface="Tahoma" charset="0"/>
              </a:rPr>
              <a:t>in four years</a:t>
            </a:r>
            <a:endParaRPr lang="uk-UA" sz="2000" b="1">
              <a:latin typeface="Tahoma" charset="0"/>
            </a:endParaRPr>
          </a:p>
        </p:txBody>
      </p:sp>
      <p:sp>
        <p:nvSpPr>
          <p:cNvPr id="24579" name="Rectangle 2"/>
          <p:cNvSpPr txBox="1">
            <a:spLocks noChangeArrowheads="1"/>
          </p:cNvSpPr>
          <p:nvPr/>
        </p:nvSpPr>
        <p:spPr bwMode="auto">
          <a:xfrm>
            <a:off x="6248400" y="3962400"/>
            <a:ext cx="297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>
                <a:latin typeface="Tahoma" charset="0"/>
              </a:rPr>
              <a:t>Learning &amp; Growth</a:t>
            </a:r>
          </a:p>
          <a:p>
            <a:pPr>
              <a:buFont typeface="Tahoma" charset="0"/>
              <a:buChar char="–"/>
            </a:pPr>
            <a:r>
              <a:rPr lang="en-US" sz="1600" b="1">
                <a:latin typeface="Tahoma" charset="0"/>
              </a:rPr>
              <a:t> Quality employees</a:t>
            </a:r>
          </a:p>
          <a:p>
            <a:pPr>
              <a:buFont typeface="Tahoma" charset="0"/>
              <a:buChar char="–"/>
            </a:pPr>
            <a:r>
              <a:rPr lang="en-US" sz="1600" b="1">
                <a:latin typeface="Tahoma" charset="0"/>
              </a:rPr>
              <a:t> Create the “Third Place”</a:t>
            </a:r>
            <a:endParaRPr lang="uk-UA" sz="1600" b="1">
              <a:latin typeface="Tahoma" charset="0"/>
            </a:endParaRPr>
          </a:p>
        </p:txBody>
      </p:sp>
      <p:sp>
        <p:nvSpPr>
          <p:cNvPr id="24580" name="Rectangle 2"/>
          <p:cNvSpPr txBox="1">
            <a:spLocks noChangeArrowheads="1"/>
          </p:cNvSpPr>
          <p:nvPr/>
        </p:nvSpPr>
        <p:spPr bwMode="auto">
          <a:xfrm>
            <a:off x="3200400" y="213360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>
                <a:latin typeface="Tahoma" charset="0"/>
              </a:rPr>
              <a:t>Financial</a:t>
            </a:r>
          </a:p>
          <a:p>
            <a:pPr>
              <a:buFont typeface="Tahoma" charset="0"/>
              <a:buChar char="–"/>
            </a:pPr>
            <a:r>
              <a:rPr lang="en-US" sz="1600" b="1">
                <a:latin typeface="Tahoma" charset="0"/>
              </a:rPr>
              <a:t> Net revenue</a:t>
            </a:r>
          </a:p>
          <a:p>
            <a:pPr>
              <a:buFont typeface="Tahoma" charset="0"/>
              <a:buChar char="–"/>
            </a:pPr>
            <a:r>
              <a:rPr lang="en-US" sz="1600" b="1">
                <a:latin typeface="Tahoma" charset="0"/>
              </a:rPr>
              <a:t> Same store sales</a:t>
            </a:r>
          </a:p>
          <a:p>
            <a:pPr>
              <a:buFont typeface="Tahoma" charset="0"/>
              <a:buChar char="–"/>
            </a:pPr>
            <a:r>
              <a:rPr lang="en-US" sz="1600" b="1" i="1">
                <a:latin typeface="Tahoma" charset="0"/>
              </a:rPr>
              <a:t> </a:t>
            </a:r>
            <a:r>
              <a:rPr lang="en-US" sz="1600" b="1">
                <a:latin typeface="Tahoma" charset="0"/>
              </a:rPr>
              <a:t>Earnings per share</a:t>
            </a:r>
            <a:endParaRPr lang="uk-UA" sz="1600" b="1" i="1">
              <a:latin typeface="Tahoma" charset="0"/>
            </a:endParaRPr>
          </a:p>
        </p:txBody>
      </p:sp>
      <p:sp>
        <p:nvSpPr>
          <p:cNvPr id="24581" name="Rectangle 2"/>
          <p:cNvSpPr txBox="1">
            <a:spLocks noChangeArrowheads="1"/>
          </p:cNvSpPr>
          <p:nvPr/>
        </p:nvSpPr>
        <p:spPr bwMode="auto">
          <a:xfrm>
            <a:off x="76200" y="3962400"/>
            <a:ext cx="2819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>
                <a:latin typeface="Tahoma" charset="0"/>
              </a:rPr>
              <a:t>Customers</a:t>
            </a:r>
          </a:p>
          <a:p>
            <a:pPr>
              <a:buFont typeface="Tahoma" charset="0"/>
              <a:buChar char="–"/>
            </a:pPr>
            <a:r>
              <a:rPr lang="en-US" sz="1600" b="1">
                <a:latin typeface="Tahoma" charset="0"/>
              </a:rPr>
              <a:t> Increase core group</a:t>
            </a:r>
          </a:p>
          <a:p>
            <a:pPr>
              <a:buFont typeface="Tahoma" charset="0"/>
              <a:buChar char="–"/>
            </a:pPr>
            <a:r>
              <a:rPr lang="en-US" sz="1600" b="1">
                <a:latin typeface="Tahoma" charset="0"/>
              </a:rPr>
              <a:t> Support shade growth</a:t>
            </a:r>
          </a:p>
          <a:p>
            <a:pPr>
              <a:buFont typeface="Tahoma" charset="0"/>
              <a:buChar char="–"/>
            </a:pPr>
            <a:r>
              <a:rPr lang="en-US" sz="1600" b="1">
                <a:latin typeface="Tahoma" charset="0"/>
              </a:rPr>
              <a:t> Sustainability index</a:t>
            </a:r>
          </a:p>
          <a:p>
            <a:pPr>
              <a:buFont typeface="Tahoma" charset="0"/>
              <a:buChar char="–"/>
            </a:pPr>
            <a:r>
              <a:rPr lang="en-US" sz="1600" b="1">
                <a:latin typeface="Tahoma" charset="0"/>
              </a:rPr>
              <a:t> CSR</a:t>
            </a:r>
            <a:endParaRPr lang="uk-UA" sz="1600" b="1">
              <a:latin typeface="Tahoma" charset="0"/>
            </a:endParaRPr>
          </a:p>
        </p:txBody>
      </p:sp>
      <p:sp>
        <p:nvSpPr>
          <p:cNvPr id="24582" name="Rectangle 2"/>
          <p:cNvSpPr txBox="1">
            <a:spLocks noChangeArrowheads="1"/>
          </p:cNvSpPr>
          <p:nvPr/>
        </p:nvSpPr>
        <p:spPr bwMode="auto">
          <a:xfrm>
            <a:off x="3200400" y="5257800"/>
            <a:ext cx="2819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>
                <a:latin typeface="Tahoma" charset="0"/>
              </a:rPr>
              <a:t>Operations</a:t>
            </a:r>
          </a:p>
          <a:p>
            <a:pPr>
              <a:buFont typeface="Tahoma" charset="0"/>
              <a:buChar char="–"/>
            </a:pPr>
            <a:r>
              <a:rPr lang="en-US" sz="1600" b="1">
                <a:latin typeface="Tahoma" charset="0"/>
              </a:rPr>
              <a:t> New store growth</a:t>
            </a:r>
          </a:p>
          <a:p>
            <a:pPr>
              <a:buFont typeface="Tahoma" charset="0"/>
              <a:buChar char="–"/>
            </a:pPr>
            <a:r>
              <a:rPr lang="en-US" sz="1600" b="1">
                <a:latin typeface="Tahoma" charset="0"/>
              </a:rPr>
              <a:t> Productivity</a:t>
            </a:r>
          </a:p>
          <a:p>
            <a:pPr>
              <a:buFont typeface="Tahoma" charset="0"/>
              <a:buChar char="–"/>
            </a:pPr>
            <a:r>
              <a:rPr lang="en-US" sz="1600" b="1">
                <a:latin typeface="Tahoma" charset="0"/>
              </a:rPr>
              <a:t> Source coffee beans</a:t>
            </a:r>
            <a:endParaRPr lang="uk-UA" sz="1600" b="1">
              <a:latin typeface="Tahoma" charset="0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381000" y="457200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CSG 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- Summary</a:t>
            </a:r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1828800" y="4191000"/>
            <a:ext cx="1066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>
            <a:off x="4267200" y="3200400"/>
            <a:ext cx="0" cy="762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 flipH="1">
            <a:off x="5486400" y="4191000"/>
            <a:ext cx="68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 flipV="1">
            <a:off x="4267200" y="4648200"/>
            <a:ext cx="0" cy="685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95" name="AutoShape 23"/>
          <p:cNvSpPr>
            <a:spLocks noChangeArrowheads="1"/>
          </p:cNvSpPr>
          <p:nvPr/>
        </p:nvSpPr>
        <p:spPr bwMode="auto">
          <a:xfrm rot="5400000">
            <a:off x="6134100" y="2400300"/>
            <a:ext cx="1371600" cy="1447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54296" name="AutoShape 24"/>
          <p:cNvSpPr>
            <a:spLocks noChangeArrowheads="1"/>
          </p:cNvSpPr>
          <p:nvPr/>
        </p:nvSpPr>
        <p:spPr bwMode="auto">
          <a:xfrm>
            <a:off x="1295400" y="2209800"/>
            <a:ext cx="1371600" cy="1447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7" name="AutoShape 25"/>
          <p:cNvSpPr>
            <a:spLocks noChangeArrowheads="1"/>
          </p:cNvSpPr>
          <p:nvPr/>
        </p:nvSpPr>
        <p:spPr bwMode="auto">
          <a:xfrm rot="-5400000">
            <a:off x="1181100" y="5067300"/>
            <a:ext cx="1371600" cy="1447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4298" name="AutoShape 26"/>
          <p:cNvSpPr>
            <a:spLocks noChangeArrowheads="1"/>
          </p:cNvSpPr>
          <p:nvPr/>
        </p:nvSpPr>
        <p:spPr bwMode="auto">
          <a:xfrm rot="10800000">
            <a:off x="6019800" y="5105400"/>
            <a:ext cx="1371600" cy="1447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5" grpId="0" animBg="1"/>
      <p:bldP spid="54296" grpId="0" animBg="1"/>
      <p:bldP spid="54297" grpId="0" animBg="1"/>
      <p:bldP spid="5429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/>
          </p:nvPr>
        </p:nvSpPr>
        <p:spPr>
          <a:xfrm>
            <a:off x="1447800" y="3505200"/>
            <a:ext cx="6172200" cy="2590800"/>
          </a:xfrm>
          <a:ln/>
        </p:spPr>
        <p:txBody>
          <a:bodyPr lIns="90000" tIns="46800" rIns="90000" bIns="46800" anchor="t">
            <a:normAutofit/>
          </a:bodyPr>
          <a:lstStyle/>
          <a:p>
            <a:pPr marL="341313" indent="-341313">
              <a:lnSpc>
                <a:spcPct val="94000"/>
              </a:lnSpc>
              <a:spcBef>
                <a:spcPts val="900"/>
              </a:spcBef>
              <a:buFont typeface="Bitstream Vera Sans" pitchFamily="32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600" dirty="0">
              <a:latin typeface="Browallia New" pitchFamily="32" charset="0"/>
            </a:endParaRPr>
          </a:p>
          <a:p>
            <a:pPr marL="341313" indent="-341313" algn="ctr">
              <a:lnSpc>
                <a:spcPct val="94000"/>
              </a:lnSpc>
              <a:spcBef>
                <a:spcPts val="900"/>
              </a:spcBef>
              <a:buFont typeface="Bitstream Vera Sans" pitchFamily="32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7700" dirty="0">
                <a:latin typeface="Browallia New" pitchFamily="32" charset="0"/>
              </a:rPr>
              <a:t>Questions?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33400"/>
            <a:ext cx="5076825" cy="2762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>
                <a:latin typeface="Bitstream Vera Sans" pitchFamily="32" charset="0"/>
              </a:rPr>
              <a:t>Starbucks Mission Statement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92713"/>
          </a:xfrm>
          <a:ln/>
        </p:spPr>
        <p:txBody>
          <a:bodyPr lIns="90000" tIns="46800" rIns="90000" bIns="46800"/>
          <a:lstStyle/>
          <a:p>
            <a:pPr>
              <a:lnSpc>
                <a:spcPct val="98000"/>
              </a:lnSpc>
              <a:spcBef>
                <a:spcPts val="350"/>
              </a:spcBef>
              <a:buClr>
                <a:srgbClr val="008000"/>
              </a:buClr>
              <a:buFont typeface="Bitstream Vera Sans" pitchFamily="32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b="1" i="1" dirty="0">
                <a:solidFill>
                  <a:srgbClr val="FFFFFF"/>
                </a:solidFill>
                <a:latin typeface="Bitstream Vera Sans" pitchFamily="32" charset="0"/>
              </a:rPr>
              <a:t>	“</a:t>
            </a:r>
            <a:r>
              <a:rPr lang="en-GB" sz="1500" b="1" i="1" dirty="0">
                <a:solidFill>
                  <a:srgbClr val="FFFFFF"/>
                </a:solidFill>
                <a:latin typeface="Bitstream Vera Sans" pitchFamily="32" charset="0"/>
              </a:rPr>
              <a:t>Establish Starbucks as the premier purveyor of the finest coffee in the world    while maintaining our uncompromising principles as we grow.”</a:t>
            </a:r>
            <a:r>
              <a:rPr lang="en-GB" sz="1600" b="1" dirty="0">
                <a:solidFill>
                  <a:srgbClr val="008000"/>
                </a:solidFill>
                <a:latin typeface="Bitstream Vera Sans" pitchFamily="32" charset="0"/>
              </a:rPr>
              <a:t/>
            </a:r>
            <a:br>
              <a:rPr lang="en-GB" sz="1600" b="1" dirty="0">
                <a:solidFill>
                  <a:srgbClr val="008000"/>
                </a:solidFill>
                <a:latin typeface="Bitstream Vera Sans" pitchFamily="32" charset="0"/>
              </a:rPr>
            </a:br>
            <a:r>
              <a:rPr lang="en-GB" sz="1600" b="1" dirty="0">
                <a:solidFill>
                  <a:srgbClr val="008000"/>
                </a:solidFill>
                <a:latin typeface="Bitstream Vera Sans" pitchFamily="32" charset="0"/>
              </a:rPr>
              <a:t/>
            </a:r>
            <a:br>
              <a:rPr lang="en-GB" sz="1600" b="1" dirty="0">
                <a:solidFill>
                  <a:srgbClr val="008000"/>
                </a:solidFill>
                <a:latin typeface="Bitstream Vera Sans" pitchFamily="32" charset="0"/>
              </a:rPr>
            </a:br>
            <a:r>
              <a:rPr lang="en-GB" sz="1600" b="1" dirty="0">
                <a:latin typeface="Bitstream Vera Sans" pitchFamily="32" charset="0"/>
              </a:rPr>
              <a:t>The following six guiding principles will help us measure the appropriateness of our decisions:</a:t>
            </a:r>
            <a:r>
              <a:rPr lang="en-GB" sz="1600" dirty="0">
                <a:latin typeface="Bitstream Vera Sans" pitchFamily="32" charset="0"/>
              </a:rPr>
              <a:t/>
            </a:r>
            <a:br>
              <a:rPr lang="en-GB" sz="1600" dirty="0">
                <a:latin typeface="Bitstream Vera Sans" pitchFamily="32" charset="0"/>
              </a:rPr>
            </a:br>
            <a:r>
              <a:rPr lang="en-GB" sz="1600" dirty="0">
                <a:latin typeface="Bitstream Vera Sans" pitchFamily="32" charset="0"/>
              </a:rPr>
              <a:t> </a:t>
            </a:r>
            <a:br>
              <a:rPr lang="en-GB" sz="1600" dirty="0">
                <a:latin typeface="Bitstream Vera Sans" pitchFamily="32" charset="0"/>
              </a:rPr>
            </a:br>
            <a:r>
              <a:rPr lang="en-GB" sz="1600" dirty="0">
                <a:latin typeface="Bitstream Vera Sans" pitchFamily="32" charset="0"/>
              </a:rPr>
              <a:t>	- Provide a great work environment and treat each other with respect and 	dignity.</a:t>
            </a:r>
            <a:br>
              <a:rPr lang="en-GB" sz="1600" dirty="0">
                <a:latin typeface="Bitstream Vera Sans" pitchFamily="32" charset="0"/>
              </a:rPr>
            </a:br>
            <a:r>
              <a:rPr lang="en-GB" sz="1600" dirty="0">
                <a:latin typeface="Bitstream Vera Sans" pitchFamily="32" charset="0"/>
              </a:rPr>
              <a:t> </a:t>
            </a:r>
            <a:br>
              <a:rPr lang="en-GB" sz="1600" dirty="0">
                <a:latin typeface="Bitstream Vera Sans" pitchFamily="32" charset="0"/>
              </a:rPr>
            </a:br>
            <a:r>
              <a:rPr lang="en-GB" sz="1600" dirty="0">
                <a:latin typeface="Bitstream Vera Sans" pitchFamily="32" charset="0"/>
              </a:rPr>
              <a:t>	- Embrace diversity as an essential component in the way we do business.</a:t>
            </a:r>
            <a:br>
              <a:rPr lang="en-GB" sz="1600" dirty="0">
                <a:latin typeface="Bitstream Vera Sans" pitchFamily="32" charset="0"/>
              </a:rPr>
            </a:br>
            <a:r>
              <a:rPr lang="en-GB" sz="1600" dirty="0">
                <a:latin typeface="Bitstream Vera Sans" pitchFamily="32" charset="0"/>
              </a:rPr>
              <a:t> </a:t>
            </a:r>
            <a:br>
              <a:rPr lang="en-GB" sz="1600" dirty="0">
                <a:latin typeface="Bitstream Vera Sans" pitchFamily="32" charset="0"/>
              </a:rPr>
            </a:br>
            <a:r>
              <a:rPr lang="en-GB" sz="1600" dirty="0">
                <a:latin typeface="Bitstream Vera Sans" pitchFamily="32" charset="0"/>
              </a:rPr>
              <a:t>	- Apply the highest standards of excellence to the purchasing, roasting and 	fresh delivery of our coffee.</a:t>
            </a:r>
            <a:br>
              <a:rPr lang="en-GB" sz="1600" dirty="0">
                <a:latin typeface="Bitstream Vera Sans" pitchFamily="32" charset="0"/>
              </a:rPr>
            </a:br>
            <a:r>
              <a:rPr lang="en-GB" sz="1600" dirty="0">
                <a:latin typeface="Bitstream Vera Sans" pitchFamily="32" charset="0"/>
              </a:rPr>
              <a:t> </a:t>
            </a:r>
            <a:br>
              <a:rPr lang="en-GB" sz="1600" dirty="0">
                <a:latin typeface="Bitstream Vera Sans" pitchFamily="32" charset="0"/>
              </a:rPr>
            </a:br>
            <a:r>
              <a:rPr lang="en-GB" sz="1600" dirty="0">
                <a:latin typeface="Bitstream Vera Sans" pitchFamily="32" charset="0"/>
              </a:rPr>
              <a:t>	- Develop enthusiastically satisfied customers all of the time.</a:t>
            </a:r>
            <a:br>
              <a:rPr lang="en-GB" sz="1600" dirty="0">
                <a:latin typeface="Bitstream Vera Sans" pitchFamily="32" charset="0"/>
              </a:rPr>
            </a:br>
            <a:r>
              <a:rPr lang="en-GB" sz="1600" dirty="0">
                <a:latin typeface="Bitstream Vera Sans" pitchFamily="32" charset="0"/>
              </a:rPr>
              <a:t> </a:t>
            </a:r>
            <a:br>
              <a:rPr lang="en-GB" sz="1600" dirty="0">
                <a:latin typeface="Bitstream Vera Sans" pitchFamily="32" charset="0"/>
              </a:rPr>
            </a:br>
            <a:r>
              <a:rPr lang="en-GB" sz="1600" dirty="0">
                <a:latin typeface="Bitstream Vera Sans" pitchFamily="32" charset="0"/>
              </a:rPr>
              <a:t>	- Contribute positively to our communities and our environment.</a:t>
            </a:r>
            <a:br>
              <a:rPr lang="en-GB" sz="1600" dirty="0">
                <a:latin typeface="Bitstream Vera Sans" pitchFamily="32" charset="0"/>
              </a:rPr>
            </a:br>
            <a:r>
              <a:rPr lang="en-GB" sz="1600" dirty="0">
                <a:latin typeface="Bitstream Vera Sans" pitchFamily="32" charset="0"/>
              </a:rPr>
              <a:t> </a:t>
            </a:r>
            <a:br>
              <a:rPr lang="en-GB" sz="1600" dirty="0">
                <a:latin typeface="Bitstream Vera Sans" pitchFamily="32" charset="0"/>
              </a:rPr>
            </a:br>
            <a:r>
              <a:rPr lang="en-GB" sz="1600" dirty="0">
                <a:latin typeface="Bitstream Vera Sans" pitchFamily="32" charset="0"/>
              </a:rPr>
              <a:t>	- Recognize that profitability is essential to our future success.</a:t>
            </a:r>
            <a:br>
              <a:rPr lang="en-GB" sz="1600" dirty="0">
                <a:latin typeface="Bitstream Vera Sans" pitchFamily="32" charset="0"/>
              </a:rPr>
            </a:br>
            <a:r>
              <a:rPr lang="en-GB" sz="1400" dirty="0">
                <a:latin typeface="Bitstream Vera Sans" pitchFamily="32" charset="0"/>
              </a:rPr>
              <a:t/>
            </a:r>
            <a:br>
              <a:rPr lang="en-GB" sz="1400" dirty="0">
                <a:latin typeface="Bitstream Vera Sans" pitchFamily="32" charset="0"/>
              </a:rPr>
            </a:br>
            <a:endParaRPr lang="en-GB" sz="1400" dirty="0">
              <a:latin typeface="Bitstream Vera Sans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96850"/>
            <a:ext cx="9144000" cy="1158875"/>
          </a:xfrm>
          <a:ln/>
        </p:spPr>
        <p:txBody>
          <a:bodyPr lIns="90000" tIns="46800" rIns="90000" bIns="46800">
            <a:normAutofit fontScale="90000"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>
                <a:latin typeface="Bitstream Vera Sans" pitchFamily="32" charset="0"/>
              </a:rPr>
              <a:t>Starbucks Environmental</a:t>
            </a:r>
            <a:br>
              <a:rPr lang="en-GB" sz="3600" b="1">
                <a:latin typeface="Bitstream Vera Sans" pitchFamily="32" charset="0"/>
              </a:rPr>
            </a:br>
            <a:r>
              <a:rPr lang="en-GB" sz="3600" b="1">
                <a:latin typeface="Bitstream Vera Sans" pitchFamily="32" charset="0"/>
              </a:rPr>
              <a:t>Mission Statement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7850" y="1117600"/>
            <a:ext cx="8229600" cy="5873750"/>
          </a:xfrm>
          <a:ln/>
        </p:spPr>
        <p:txBody>
          <a:bodyPr lIns="90000" tIns="46800" rIns="90000" bIns="46800"/>
          <a:lstStyle/>
          <a:p>
            <a:pPr>
              <a:lnSpc>
                <a:spcPct val="98000"/>
              </a:lnSpc>
              <a:spcBef>
                <a:spcPts val="400"/>
              </a:spcBef>
              <a:buFont typeface="Bitstream Vera Sans" pitchFamily="32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>
                <a:latin typeface="Bitstream Vera Sans" pitchFamily="32" charset="0"/>
              </a:rPr>
              <a:t/>
            </a:r>
            <a:br>
              <a:rPr lang="en-GB" sz="1600" dirty="0">
                <a:latin typeface="Bitstream Vera Sans" pitchFamily="32" charset="0"/>
              </a:rPr>
            </a:br>
            <a:r>
              <a:rPr lang="en-GB" sz="1600" b="1" dirty="0">
                <a:solidFill>
                  <a:srgbClr val="FFFFFF"/>
                </a:solidFill>
                <a:latin typeface="Bitstream Vera Sans" pitchFamily="32" charset="0"/>
              </a:rPr>
              <a:t>“</a:t>
            </a:r>
            <a:r>
              <a:rPr lang="en-GB" sz="1600" b="1" i="1" dirty="0">
                <a:solidFill>
                  <a:srgbClr val="FFFFFF"/>
                </a:solidFill>
                <a:latin typeface="Bitstream Vera Sans" pitchFamily="32" charset="0"/>
              </a:rPr>
              <a:t>Starbucks is committed to a role of environmental leadership in all facets of our business.”</a:t>
            </a:r>
            <a:r>
              <a:rPr lang="en-GB" sz="1600" b="1" dirty="0">
                <a:solidFill>
                  <a:srgbClr val="008000"/>
                </a:solidFill>
                <a:latin typeface="Bitstream Vera Sans" pitchFamily="32" charset="0"/>
              </a:rPr>
              <a:t/>
            </a:r>
            <a:br>
              <a:rPr lang="en-GB" sz="1600" b="1" dirty="0">
                <a:solidFill>
                  <a:srgbClr val="008000"/>
                </a:solidFill>
                <a:latin typeface="Bitstream Vera Sans" pitchFamily="32" charset="0"/>
              </a:rPr>
            </a:br>
            <a:r>
              <a:rPr lang="en-GB" sz="1600" b="1" dirty="0">
                <a:solidFill>
                  <a:srgbClr val="008000"/>
                </a:solidFill>
                <a:latin typeface="Bitstream Vera Sans" pitchFamily="32" charset="0"/>
              </a:rPr>
              <a:t/>
            </a:r>
            <a:br>
              <a:rPr lang="en-GB" sz="1600" b="1" dirty="0">
                <a:solidFill>
                  <a:srgbClr val="008000"/>
                </a:solidFill>
                <a:latin typeface="Bitstream Vera Sans" pitchFamily="32" charset="0"/>
              </a:rPr>
            </a:br>
            <a:r>
              <a:rPr lang="en-GB" sz="1500" b="1" dirty="0">
                <a:latin typeface="Bitstream Vera Sans" pitchFamily="32" charset="0"/>
              </a:rPr>
              <a:t>We </a:t>
            </a:r>
            <a:r>
              <a:rPr lang="en-GB" sz="1500" b="1" dirty="0" err="1">
                <a:latin typeface="Bitstream Vera Sans" pitchFamily="32" charset="0"/>
              </a:rPr>
              <a:t>fulfill</a:t>
            </a:r>
            <a:r>
              <a:rPr lang="en-GB" sz="1500" b="1" dirty="0">
                <a:latin typeface="Bitstream Vera Sans" pitchFamily="32" charset="0"/>
              </a:rPr>
              <a:t> this mission by a commitment to:</a:t>
            </a:r>
            <a:r>
              <a:rPr lang="en-GB" sz="1500" dirty="0">
                <a:latin typeface="Bitstream Vera Sans" pitchFamily="32" charset="0"/>
              </a:rPr>
              <a:t/>
            </a:r>
            <a:br>
              <a:rPr lang="en-GB" sz="1500" dirty="0">
                <a:latin typeface="Bitstream Vera Sans" pitchFamily="32" charset="0"/>
              </a:rPr>
            </a:br>
            <a:endParaRPr lang="en-GB" sz="1500" dirty="0">
              <a:latin typeface="Bitstream Vera Sans" pitchFamily="32" charset="0"/>
            </a:endParaRPr>
          </a:p>
          <a:p>
            <a:pPr>
              <a:lnSpc>
                <a:spcPct val="98000"/>
              </a:lnSpc>
              <a:spcBef>
                <a:spcPts val="400"/>
              </a:spcBef>
              <a:buFont typeface="Bitstream Vera Sans" pitchFamily="32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500" dirty="0">
                <a:latin typeface="Bitstream Vera Sans" pitchFamily="32" charset="0"/>
              </a:rPr>
              <a:t>		- Understanding of environmental issues and sharing information with our partners. </a:t>
            </a:r>
          </a:p>
          <a:p>
            <a:pPr>
              <a:lnSpc>
                <a:spcPct val="98000"/>
              </a:lnSpc>
              <a:spcBef>
                <a:spcPts val="400"/>
              </a:spcBef>
              <a:buFont typeface="Bitstream Vera Sans" pitchFamily="32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500" dirty="0">
              <a:latin typeface="Bitstream Vera Sans" pitchFamily="32" charset="0"/>
            </a:endParaRPr>
          </a:p>
          <a:p>
            <a:pPr>
              <a:lnSpc>
                <a:spcPct val="98000"/>
              </a:lnSpc>
              <a:spcBef>
                <a:spcPts val="400"/>
              </a:spcBef>
              <a:buFont typeface="Bitstream Vera Sans" pitchFamily="32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500" dirty="0">
                <a:latin typeface="Bitstream Vera Sans" pitchFamily="32" charset="0"/>
              </a:rPr>
              <a:t>		- Developing innovative and flexible solutions to bring about change. </a:t>
            </a:r>
          </a:p>
          <a:p>
            <a:pPr>
              <a:lnSpc>
                <a:spcPct val="98000"/>
              </a:lnSpc>
              <a:spcBef>
                <a:spcPts val="400"/>
              </a:spcBef>
              <a:buFont typeface="Bitstream Vera Sans" pitchFamily="32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500" dirty="0">
              <a:latin typeface="Bitstream Vera Sans" pitchFamily="32" charset="0"/>
            </a:endParaRPr>
          </a:p>
          <a:p>
            <a:pPr lvl="1">
              <a:lnSpc>
                <a:spcPct val="98000"/>
              </a:lnSpc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500" dirty="0">
                <a:latin typeface="Bitstream Vera Sans" pitchFamily="32" charset="0"/>
              </a:rPr>
              <a:t>	- Striving to buy, sell and use environmentally friendly products. </a:t>
            </a:r>
          </a:p>
          <a:p>
            <a:pPr>
              <a:lnSpc>
                <a:spcPct val="98000"/>
              </a:lnSpc>
              <a:spcBef>
                <a:spcPts val="400"/>
              </a:spcBef>
              <a:buFont typeface="Bitstream Vera Sans" pitchFamily="32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500" dirty="0">
              <a:latin typeface="Bitstream Vera Sans" pitchFamily="32" charset="0"/>
            </a:endParaRPr>
          </a:p>
          <a:p>
            <a:pPr lvl="1">
              <a:lnSpc>
                <a:spcPct val="98000"/>
              </a:lnSpc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500" dirty="0">
                <a:latin typeface="Bitstream Vera Sans" pitchFamily="32" charset="0"/>
              </a:rPr>
              <a:t> 	- Recognizing that fiscal responsibility is essential to our      		  environmental future.</a:t>
            </a:r>
          </a:p>
          <a:p>
            <a:pPr>
              <a:lnSpc>
                <a:spcPct val="98000"/>
              </a:lnSpc>
              <a:spcBef>
                <a:spcPts val="400"/>
              </a:spcBef>
              <a:buFont typeface="Bitstream Vera Sans" pitchFamily="32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500" dirty="0">
              <a:latin typeface="Bitstream Vera Sans" pitchFamily="32" charset="0"/>
            </a:endParaRPr>
          </a:p>
          <a:p>
            <a:pPr lvl="1">
              <a:lnSpc>
                <a:spcPct val="98000"/>
              </a:lnSpc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500" dirty="0">
                <a:latin typeface="Bitstream Vera Sans" pitchFamily="32" charset="0"/>
              </a:rPr>
              <a:t>	- Instilling environmental responsibility as a corporate value.</a:t>
            </a:r>
          </a:p>
          <a:p>
            <a:pPr lvl="1">
              <a:lnSpc>
                <a:spcPct val="98000"/>
              </a:lnSpc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500" dirty="0">
              <a:latin typeface="Bitstream Vera Sans" pitchFamily="32" charset="0"/>
            </a:endParaRPr>
          </a:p>
          <a:p>
            <a:pPr lvl="1">
              <a:lnSpc>
                <a:spcPct val="98000"/>
              </a:lnSpc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500" dirty="0">
                <a:latin typeface="Bitstream Vera Sans" pitchFamily="32" charset="0"/>
              </a:rPr>
              <a:t> 	- Measuring and monitoring our progress for each project.</a:t>
            </a:r>
          </a:p>
          <a:p>
            <a:pPr>
              <a:lnSpc>
                <a:spcPct val="98000"/>
              </a:lnSpc>
              <a:spcBef>
                <a:spcPts val="400"/>
              </a:spcBef>
              <a:buFont typeface="Bitstream Vera Sans" pitchFamily="32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500" dirty="0">
              <a:latin typeface="Bitstream Vera Sans" pitchFamily="32" charset="0"/>
            </a:endParaRPr>
          </a:p>
          <a:p>
            <a:pPr>
              <a:lnSpc>
                <a:spcPct val="98000"/>
              </a:lnSpc>
              <a:spcBef>
                <a:spcPts val="400"/>
              </a:spcBef>
              <a:buFont typeface="Bitstream Vera Sans" pitchFamily="32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500" dirty="0">
                <a:latin typeface="Bitstream Vera Sans" pitchFamily="32" charset="0"/>
              </a:rPr>
              <a:t>		- Encouraging all partners to share in our mission.</a:t>
            </a:r>
            <a:r>
              <a:rPr lang="en-GB" sz="1600" dirty="0">
                <a:latin typeface="Bitstream Vera Sans" pitchFamily="32" charset="0"/>
              </a:rPr>
              <a:t/>
            </a:r>
            <a:br>
              <a:rPr lang="en-GB" sz="1600" dirty="0">
                <a:latin typeface="Bitstream Vera Sans" pitchFamily="32" charset="0"/>
              </a:rPr>
            </a:br>
            <a:endParaRPr lang="en-GB" sz="1600" dirty="0">
              <a:latin typeface="Bitstream Vera Sans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9863" indent="-169863">
              <a:lnSpc>
                <a:spcPct val="80000"/>
              </a:lnSpc>
            </a:pPr>
            <a:r>
              <a:rPr lang="en-US" sz="2400" b="1" dirty="0" smtClean="0">
                <a:latin typeface="Tahoma" charset="0"/>
                <a:cs typeface="Tahoma" charset="0"/>
              </a:rPr>
              <a:t>Founded by Jerry Baldwin, Zev Siegel, and Gordon </a:t>
            </a:r>
            <a:r>
              <a:rPr lang="en-US" sz="2400" b="1" dirty="0" err="1" smtClean="0">
                <a:latin typeface="Tahoma" charset="0"/>
                <a:cs typeface="Tahoma" charset="0"/>
              </a:rPr>
              <a:t>Bowker</a:t>
            </a:r>
            <a:r>
              <a:rPr lang="en-US" sz="2400" b="1" dirty="0" smtClean="0">
                <a:latin typeface="Tahoma" charset="0"/>
                <a:cs typeface="Tahoma" charset="0"/>
              </a:rPr>
              <a:t> in 1971 in Seattle’s Pike Place Market.</a:t>
            </a:r>
          </a:p>
          <a:p>
            <a:pPr marL="169863" indent="-169863">
              <a:lnSpc>
                <a:spcPct val="80000"/>
              </a:lnSpc>
            </a:pPr>
            <a:endParaRPr lang="en-US" sz="2400" b="1" dirty="0" smtClean="0">
              <a:latin typeface="Tahoma" charset="0"/>
              <a:cs typeface="Tahoma" charset="0"/>
            </a:endParaRPr>
          </a:p>
          <a:p>
            <a:pPr marL="169863" indent="-169863">
              <a:lnSpc>
                <a:spcPct val="80000"/>
              </a:lnSpc>
            </a:pPr>
            <a:r>
              <a:rPr lang="en-US" sz="2400" b="1" dirty="0" smtClean="0">
                <a:latin typeface="Tahoma" charset="0"/>
                <a:cs typeface="Tahoma" charset="0"/>
              </a:rPr>
              <a:t>Purchased by Howard Schultz in March of 1987 and turned in into what we see today.</a:t>
            </a:r>
          </a:p>
          <a:p>
            <a:pPr marL="169863" indent="-169863">
              <a:lnSpc>
                <a:spcPct val="80000"/>
              </a:lnSpc>
            </a:pPr>
            <a:endParaRPr lang="en-US" sz="2400" b="1" dirty="0" smtClean="0">
              <a:latin typeface="Tahoma" charset="0"/>
              <a:cs typeface="Tahoma" charset="0"/>
            </a:endParaRPr>
          </a:p>
          <a:p>
            <a:pPr marL="169863" indent="-169863">
              <a:lnSpc>
                <a:spcPct val="80000"/>
              </a:lnSpc>
            </a:pPr>
            <a:r>
              <a:rPr lang="en-US" sz="2400" b="1" dirty="0" smtClean="0">
                <a:latin typeface="Tahoma" charset="0"/>
                <a:cs typeface="Tahoma" charset="0"/>
              </a:rPr>
              <a:t>Schultz wanted to create a business that does the right things for the right reasons and is financially successful.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3276600"/>
            <a:ext cx="7643813" cy="2484438"/>
          </a:xfrm>
        </p:spPr>
        <p:txBody>
          <a:bodyPr>
            <a:normAutofit fontScale="92500" lnSpcReduction="20000"/>
          </a:bodyPr>
          <a:lstStyle/>
          <a:p>
            <a:pPr marL="990600" lvl="1" indent="-533400" eaLnBrk="1" hangingPunct="1">
              <a:buFontTx/>
              <a:buNone/>
            </a:pPr>
            <a:r>
              <a:rPr lang="en-US" dirty="0" smtClean="0"/>
              <a:t>	</a:t>
            </a:r>
          </a:p>
          <a:p>
            <a:pPr marL="990600" lvl="1" indent="-533400" eaLnBrk="1" hangingPunct="1">
              <a:buFontTx/>
              <a:buNone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Establish Starbucks as the premier purveyor of the finest coffee in the world while maintaining our uncompromising principles while we grow.”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990600" lvl="1" indent="-533400" eaLnBrk="1" hangingPunct="1">
              <a:buFontTx/>
              <a:buNone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</a:p>
          <a:p>
            <a:pPr marL="990600" lvl="1" indent="-533400" eaLnBrk="1" hangingPunct="1">
              <a:buFontTx/>
              <a:buNone/>
            </a:pPr>
            <a:r>
              <a:rPr lang="en-US" dirty="0" smtClean="0"/>
              <a:t>	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95800" y="2133600"/>
            <a:ext cx="45418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b="1" kern="0" dirty="0">
                <a:latin typeface="Tahoma" pitchFamily="34" charset="0"/>
                <a:ea typeface="+mj-ea"/>
                <a:cs typeface="+mj-cs"/>
              </a:rPr>
              <a:t>Mission Statement</a:t>
            </a:r>
            <a:endParaRPr lang="uk-UA" sz="3200" b="1" kern="0" dirty="0">
              <a:latin typeface="Tahom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8710613" cy="4770438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1800" b="1" dirty="0" smtClean="0">
                <a:ea typeface="Arial Unicode MS" pitchFamily="34" charset="-128"/>
                <a:cs typeface="Arial Unicode MS" pitchFamily="34" charset="-128"/>
              </a:rPr>
              <a:t>To support their mission statement the following six guiding principles help guide the appropriateness of decisions:</a:t>
            </a:r>
          </a:p>
          <a:p>
            <a:pPr eaLnBrk="1" hangingPunct="1">
              <a:buFontTx/>
              <a:buNone/>
            </a:pPr>
            <a:endParaRPr lang="en-US" sz="1800" b="1" dirty="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sz="1800" dirty="0" smtClean="0"/>
              <a:t>Provide a great work environment and treat each other with respect and dignity.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Embrace diversity as an essential component in the way we do business.</a:t>
            </a:r>
          </a:p>
          <a:p>
            <a:pPr eaLnBrk="1" hangingPunct="1"/>
            <a:r>
              <a:rPr lang="en-US" sz="1800" dirty="0" smtClean="0"/>
              <a:t>Apply the highest standards of excellence to the purchasing, roasting and fresh delivery of our coffee.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Develop enthusiastically satisfied customers all of the time.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Contribute positively to our communities and our environment.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Recognize that profitability is essential to our future success.</a:t>
            </a:r>
          </a:p>
          <a:p>
            <a:pPr eaLnBrk="1" hangingPunct="1"/>
            <a:endParaRPr lang="en-US" sz="18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2000" y="381000"/>
            <a:ext cx="45418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b="1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Tahoma" pitchFamily="34" charset="0"/>
                <a:ea typeface="+mj-ea"/>
                <a:cs typeface="+mj-cs"/>
              </a:rPr>
              <a:t>Guiding Principles</a:t>
            </a:r>
            <a:endParaRPr lang="uk-UA" sz="3200" b="1" kern="0" dirty="0">
              <a:solidFill>
                <a:schemeClr val="accent1">
                  <a:lumMod val="40000"/>
                  <a:lumOff val="60000"/>
                </a:schemeClr>
              </a:solidFill>
              <a:latin typeface="Tahom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ln/>
        </p:spPr>
        <p:txBody>
          <a:bodyPr lIns="90000" tIns="46800" rIns="90000" bIns="46800"/>
          <a:lstStyle/>
          <a:p>
            <a:pPr>
              <a:lnSpc>
                <a:spcPct val="11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Arial Black" pitchFamily="32" charset="0"/>
              </a:rPr>
              <a:t>Brief Starbucks Timeline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7313" y="4154488"/>
            <a:ext cx="2667000" cy="266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29876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52400" y="1143000"/>
            <a:ext cx="2819400" cy="53353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Bitstream Vera Sans" pitchFamily="32" charset="0"/>
              </a:rPr>
              <a:t>1971</a:t>
            </a:r>
          </a:p>
          <a:p>
            <a:pPr>
              <a:lnSpc>
                <a:spcPct val="9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Bitstream Vera Sans" pitchFamily="32" charset="0"/>
              </a:rPr>
              <a:t>Starbucks opens its first store in Seattle’s Pike Place Market. </a:t>
            </a:r>
          </a:p>
          <a:p>
            <a:pPr>
              <a:lnSpc>
                <a:spcPct val="9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Bitstream Vera Sans" pitchFamily="32" charset="0"/>
              </a:rPr>
              <a:t>1982</a:t>
            </a:r>
          </a:p>
          <a:p>
            <a:pPr>
              <a:lnSpc>
                <a:spcPct val="9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Bitstream Vera Sans" pitchFamily="32" charset="0"/>
              </a:rPr>
              <a:t>Howard Schultz joins Starbucks as director of retail operations and marketing.</a:t>
            </a:r>
          </a:p>
          <a:p>
            <a:pPr>
              <a:lnSpc>
                <a:spcPct val="9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Bitstream Vera Sans" pitchFamily="32" charset="0"/>
              </a:rPr>
              <a:t>1988 </a:t>
            </a:r>
          </a:p>
          <a:p>
            <a:pPr>
              <a:lnSpc>
                <a:spcPct val="9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Bitstream Vera Sans" pitchFamily="32" charset="0"/>
              </a:rPr>
              <a:t>Starbucks offers full health benefits to full and part-time employees. </a:t>
            </a:r>
          </a:p>
          <a:p>
            <a:pPr>
              <a:lnSpc>
                <a:spcPct val="9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Bitstream Vera Sans" pitchFamily="32" charset="0"/>
              </a:rPr>
              <a:t>1997</a:t>
            </a:r>
          </a:p>
          <a:p>
            <a:pPr>
              <a:lnSpc>
                <a:spcPct val="9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Bitstream Vera Sans" pitchFamily="32" charset="0"/>
              </a:rPr>
              <a:t>Starbucks Foundation established, benefiting local literacy programs in communities where Starbucks has coffeehouses. 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6163" y="958850"/>
            <a:ext cx="5557837" cy="316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419475" y="4667250"/>
            <a:ext cx="2752725" cy="920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9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00"/>
                </a:solidFill>
                <a:latin typeface="Bitstream Vera Sans" pitchFamily="32" charset="0"/>
              </a:rPr>
              <a:t>Starbucks store total circa end of 1999:</a:t>
            </a:r>
          </a:p>
          <a:p>
            <a:pPr>
              <a:lnSpc>
                <a:spcPct val="9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  <a:latin typeface="Bitstream Vera Sans" pitchFamily="32" charset="0"/>
              </a:rPr>
              <a:t>2,498.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886200" y="5943600"/>
            <a:ext cx="20574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957638" y="6462713"/>
            <a:ext cx="27432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</a:rPr>
              <a:t>Original Starbucks logo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50</TotalTime>
  <Words>1560</Words>
  <Application>Microsoft Office PowerPoint</Application>
  <PresentationFormat>On-screen Show (4:3)</PresentationFormat>
  <Paragraphs>381</Paragraphs>
  <Slides>35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Verve</vt:lpstr>
      <vt:lpstr>Starbucks and Howard Schultz</vt:lpstr>
      <vt:lpstr>Philosophy</vt:lpstr>
      <vt:lpstr>Snapshot</vt:lpstr>
      <vt:lpstr>Starbucks Mission Statement</vt:lpstr>
      <vt:lpstr>Starbucks Environmental Mission Statement</vt:lpstr>
      <vt:lpstr>Background</vt:lpstr>
      <vt:lpstr>Slide 7</vt:lpstr>
      <vt:lpstr>Slide 8</vt:lpstr>
      <vt:lpstr>Brief Starbucks Timeline</vt:lpstr>
      <vt:lpstr>Why is Starbucks Important?</vt:lpstr>
      <vt:lpstr>Starbucks as a Market Leader</vt:lpstr>
      <vt:lpstr>A look at the Starbucks we know today</vt:lpstr>
      <vt:lpstr>Slide 13</vt:lpstr>
      <vt:lpstr>Role in Industry - Recognition</vt:lpstr>
      <vt:lpstr>Starbucks in the Boston Consulting Group Matrix </vt:lpstr>
      <vt:lpstr>The Role of Management</vt:lpstr>
      <vt:lpstr>Who is Howard Schultz?</vt:lpstr>
      <vt:lpstr> </vt:lpstr>
      <vt:lpstr>Slide 19</vt:lpstr>
      <vt:lpstr>Slide 20</vt:lpstr>
      <vt:lpstr>Slide 21</vt:lpstr>
      <vt:lpstr>Slide 22</vt:lpstr>
      <vt:lpstr>CSG – Learning and Growth</vt:lpstr>
      <vt:lpstr>CSG – Learning and Growth (cont.)</vt:lpstr>
      <vt:lpstr>CSG – Learning and Growth (cont.)</vt:lpstr>
      <vt:lpstr>CSG – Operations</vt:lpstr>
      <vt:lpstr>CSG – Operations (cont.)</vt:lpstr>
      <vt:lpstr>CSG – Customer</vt:lpstr>
      <vt:lpstr>CSG – Customer (Cont.)</vt:lpstr>
      <vt:lpstr>CSG – Customer (Cont.)</vt:lpstr>
      <vt:lpstr>CSG – Financial</vt:lpstr>
      <vt:lpstr>CSG – Financial (cont.)</vt:lpstr>
      <vt:lpstr>Slide 33</vt:lpstr>
      <vt:lpstr>Slide 34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Starbucks and Howard Schultz</dc:title>
  <dc:creator>Avimanyu Datta</dc:creator>
  <cp:lastModifiedBy>Avimanyu Datta</cp:lastModifiedBy>
  <cp:revision>11</cp:revision>
  <dcterms:created xsi:type="dcterms:W3CDTF">2006-08-16T00:00:00Z</dcterms:created>
  <dcterms:modified xsi:type="dcterms:W3CDTF">2011-02-22T05:02:22Z</dcterms:modified>
</cp:coreProperties>
</file>