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7" r:id="rId5"/>
    <p:sldId id="26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71" r:id="rId14"/>
    <p:sldId id="266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vimanyu%20Datta\Avi\WSU-Classes\ENTRP%20489\2010\The%20ladder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 of Applicants</c:v>
                </c:pt>
              </c:strCache>
            </c:strRef>
          </c:tx>
          <c:cat>
            <c:strRef>
              <c:f>Sheet1!$B$1:$J$1</c:f>
              <c:strCache>
                <c:ptCount val="9"/>
                <c:pt idx="0">
                  <c:v>0</c:v>
                </c:pt>
                <c:pt idx="1">
                  <c:v>1</c:v>
                </c:pt>
                <c:pt idx="2">
                  <c:v>2 or 3</c:v>
                </c:pt>
                <c:pt idx="3">
                  <c:v>4 to 7</c:v>
                </c:pt>
                <c:pt idx="4">
                  <c:v>8 to 15</c:v>
                </c:pt>
                <c:pt idx="5">
                  <c:v>16 to 31</c:v>
                </c:pt>
                <c:pt idx="6">
                  <c:v>32 to 63</c:v>
                </c:pt>
                <c:pt idx="7">
                  <c:v>64 to 127</c:v>
                </c:pt>
                <c:pt idx="8">
                  <c:v>128 to 255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7000</c:v>
                </c:pt>
                <c:pt idx="1">
                  <c:v>3980</c:v>
                </c:pt>
                <c:pt idx="2">
                  <c:v>4200</c:v>
                </c:pt>
                <c:pt idx="3">
                  <c:v>4000</c:v>
                </c:pt>
                <c:pt idx="4">
                  <c:v>2600</c:v>
                </c:pt>
                <c:pt idx="5">
                  <c:v>1200</c:v>
                </c:pt>
                <c:pt idx="6">
                  <c:v>100</c:v>
                </c:pt>
                <c:pt idx="7">
                  <c:v>50</c:v>
                </c:pt>
                <c:pt idx="8">
                  <c:v>0</c:v>
                </c:pt>
              </c:numCache>
            </c:numRef>
          </c:val>
        </c:ser>
        <c:dLbls/>
        <c:gapWidth val="75"/>
        <c:overlap val="-25"/>
        <c:axId val="53240576"/>
        <c:axId val="53242496"/>
      </c:barChart>
      <c:catAx>
        <c:axId val="532405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3242496"/>
        <c:crosses val="autoZero"/>
        <c:auto val="1"/>
        <c:lblAlgn val="ctr"/>
        <c:lblOffset val="100"/>
      </c:catAx>
      <c:valAx>
        <c:axId val="532424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3240576"/>
        <c:crosses val="autoZero"/>
        <c:crossBetween val="between"/>
      </c:valAx>
    </c:plotArea>
    <c:legend>
      <c:legendPos val="b"/>
      <c:layout/>
    </c:legend>
    <c:plotVisOnly val="1"/>
  </c:chart>
  <c:spPr>
    <a:noFill/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C05DA-ACDF-48F7-A992-87E99CCE21E0}" type="doc">
      <dgm:prSet loTypeId="urn:microsoft.com/office/officeart/2005/8/layout/matrix1" loCatId="matrix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C0AE52-6BB7-49BD-9A85-7D7EFD9E41ED}">
      <dgm:prSet phldrT="[Text]"/>
      <dgm:spPr/>
      <dgm:t>
        <a:bodyPr/>
        <a:lstStyle/>
        <a:p>
          <a:r>
            <a:rPr lang="en-US" dirty="0" smtClean="0"/>
            <a:t>4 Business Lines</a:t>
          </a:r>
          <a:endParaRPr lang="en-US" dirty="0"/>
        </a:p>
      </dgm:t>
    </dgm:pt>
    <dgm:pt modelId="{D92747C5-BD68-481B-A4D5-4B8C6150B5B3}" type="parTrans" cxnId="{4500653A-053C-4160-96A2-AB08F6DE6BB4}">
      <dgm:prSet/>
      <dgm:spPr/>
      <dgm:t>
        <a:bodyPr/>
        <a:lstStyle/>
        <a:p>
          <a:endParaRPr lang="en-US"/>
        </a:p>
      </dgm:t>
    </dgm:pt>
    <dgm:pt modelId="{B92283BB-927C-45F2-A0A1-16CF0E668DD0}" type="sibTrans" cxnId="{4500653A-053C-4160-96A2-AB08F6DE6BB4}">
      <dgm:prSet/>
      <dgm:spPr/>
      <dgm:t>
        <a:bodyPr/>
        <a:lstStyle/>
        <a:p>
          <a:endParaRPr lang="en-US"/>
        </a:p>
      </dgm:t>
    </dgm:pt>
    <dgm:pt modelId="{65205D3D-14BF-4AE2-873F-533A05C31189}">
      <dgm:prSet phldrT="[Text]"/>
      <dgm:spPr/>
      <dgm:t>
        <a:bodyPr/>
        <a:lstStyle/>
        <a:p>
          <a:r>
            <a:rPr lang="en-US" dirty="0" smtClean="0"/>
            <a:t>100K + Job Seekers</a:t>
          </a:r>
          <a:endParaRPr lang="en-US" dirty="0"/>
        </a:p>
      </dgm:t>
    </dgm:pt>
    <dgm:pt modelId="{B84DCFC7-EE73-49BF-A68D-D6A590D4D27D}" type="parTrans" cxnId="{256FA57F-E949-4345-9A66-5AF4CC12319B}">
      <dgm:prSet/>
      <dgm:spPr/>
      <dgm:t>
        <a:bodyPr/>
        <a:lstStyle/>
        <a:p>
          <a:endParaRPr lang="en-US"/>
        </a:p>
      </dgm:t>
    </dgm:pt>
    <dgm:pt modelId="{E78954C9-42D1-4A68-A96B-D9BAC325EAF6}" type="sibTrans" cxnId="{256FA57F-E949-4345-9A66-5AF4CC12319B}">
      <dgm:prSet/>
      <dgm:spPr/>
      <dgm:t>
        <a:bodyPr/>
        <a:lstStyle/>
        <a:p>
          <a:endParaRPr lang="en-US"/>
        </a:p>
      </dgm:t>
    </dgm:pt>
    <dgm:pt modelId="{7FCFB92C-B17E-483B-985C-B763633026E2}">
      <dgm:prSet phldrT="[Text]"/>
      <dgm:spPr/>
      <dgm:t>
        <a:bodyPr/>
        <a:lstStyle/>
        <a:p>
          <a:r>
            <a:rPr lang="en-US" dirty="0" smtClean="0"/>
            <a:t>Executive Resume Service</a:t>
          </a:r>
          <a:endParaRPr lang="en-US" dirty="0"/>
        </a:p>
      </dgm:t>
    </dgm:pt>
    <dgm:pt modelId="{A7F86C3C-123B-4FBF-8C65-A00E700076C0}" type="parTrans" cxnId="{1AC84C92-8722-4805-836F-54C50AFC993C}">
      <dgm:prSet/>
      <dgm:spPr/>
      <dgm:t>
        <a:bodyPr/>
        <a:lstStyle/>
        <a:p>
          <a:endParaRPr lang="en-US"/>
        </a:p>
      </dgm:t>
    </dgm:pt>
    <dgm:pt modelId="{FA2FAE6C-3212-4125-9631-DCD392626D30}" type="sibTrans" cxnId="{1AC84C92-8722-4805-836F-54C50AFC993C}">
      <dgm:prSet/>
      <dgm:spPr/>
      <dgm:t>
        <a:bodyPr/>
        <a:lstStyle/>
        <a:p>
          <a:endParaRPr lang="en-US"/>
        </a:p>
      </dgm:t>
    </dgm:pt>
    <dgm:pt modelId="{CDCA64B4-98BF-46AE-92B9-5315CC2AA5CA}">
      <dgm:prSet phldrT="[Text]"/>
      <dgm:spPr/>
      <dgm:t>
        <a:bodyPr/>
        <a:lstStyle/>
        <a:p>
          <a:r>
            <a:rPr lang="en-US" dirty="0" smtClean="0"/>
            <a:t>Recruit Ladder Enterprise</a:t>
          </a:r>
          <a:endParaRPr lang="en-US" dirty="0"/>
        </a:p>
      </dgm:t>
    </dgm:pt>
    <dgm:pt modelId="{F899B5F7-8D7F-4D18-B080-2165FBC037DF}" type="parTrans" cxnId="{C3E0C275-E182-4B09-8B73-7307D24B85F3}">
      <dgm:prSet/>
      <dgm:spPr/>
      <dgm:t>
        <a:bodyPr/>
        <a:lstStyle/>
        <a:p>
          <a:endParaRPr lang="en-US"/>
        </a:p>
      </dgm:t>
    </dgm:pt>
    <dgm:pt modelId="{2DEBF28E-A42A-4E53-9CC7-28CAF25FAB9F}" type="sibTrans" cxnId="{C3E0C275-E182-4B09-8B73-7307D24B85F3}">
      <dgm:prSet/>
      <dgm:spPr/>
      <dgm:t>
        <a:bodyPr/>
        <a:lstStyle/>
        <a:p>
          <a:endParaRPr lang="en-US"/>
        </a:p>
      </dgm:t>
    </dgm:pt>
    <dgm:pt modelId="{99ADFFFD-BC90-4FC8-84A3-92588188CD26}">
      <dgm:prSet phldrT="[Text]"/>
      <dgm:spPr/>
      <dgm:t>
        <a:bodyPr/>
        <a:lstStyle/>
        <a:p>
          <a:r>
            <a:rPr lang="en-US" dirty="0" smtClean="0"/>
            <a:t>TheLadders.co.uk</a:t>
          </a:r>
          <a:endParaRPr lang="en-US" dirty="0"/>
        </a:p>
      </dgm:t>
    </dgm:pt>
    <dgm:pt modelId="{A1FE6EBE-B3C8-49C8-AB39-4F736827D6FA}" type="parTrans" cxnId="{F793F9A2-7395-4773-BEC0-F7217B7799AF}">
      <dgm:prSet/>
      <dgm:spPr/>
      <dgm:t>
        <a:bodyPr/>
        <a:lstStyle/>
        <a:p>
          <a:endParaRPr lang="en-US"/>
        </a:p>
      </dgm:t>
    </dgm:pt>
    <dgm:pt modelId="{8FB34F98-AD42-4E3B-ACC9-953035727404}" type="sibTrans" cxnId="{F793F9A2-7395-4773-BEC0-F7217B7799AF}">
      <dgm:prSet/>
      <dgm:spPr/>
      <dgm:t>
        <a:bodyPr/>
        <a:lstStyle/>
        <a:p>
          <a:endParaRPr lang="en-US"/>
        </a:p>
      </dgm:t>
    </dgm:pt>
    <dgm:pt modelId="{06FC0879-2415-4C2E-94F0-B000A715112C}" type="pres">
      <dgm:prSet presAssocID="{C33C05DA-ACDF-48F7-A992-87E99CCE21E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76BB8C-DF65-4542-BD84-23E2EAEF81AB}" type="pres">
      <dgm:prSet presAssocID="{C33C05DA-ACDF-48F7-A992-87E99CCE21E0}" presName="matrix" presStyleCnt="0"/>
      <dgm:spPr/>
    </dgm:pt>
    <dgm:pt modelId="{CBF27203-2FAA-48B5-8E3E-9839861B943E}" type="pres">
      <dgm:prSet presAssocID="{C33C05DA-ACDF-48F7-A992-87E99CCE21E0}" presName="tile1" presStyleLbl="node1" presStyleIdx="0" presStyleCnt="4"/>
      <dgm:spPr/>
      <dgm:t>
        <a:bodyPr/>
        <a:lstStyle/>
        <a:p>
          <a:endParaRPr lang="en-US"/>
        </a:p>
      </dgm:t>
    </dgm:pt>
    <dgm:pt modelId="{179CE352-7A7F-4F95-95DD-D98D5228755E}" type="pres">
      <dgm:prSet presAssocID="{C33C05DA-ACDF-48F7-A992-87E99CCE21E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3E545-E51C-4A42-941B-46E95816404E}" type="pres">
      <dgm:prSet presAssocID="{C33C05DA-ACDF-48F7-A992-87E99CCE21E0}" presName="tile2" presStyleLbl="node1" presStyleIdx="1" presStyleCnt="4"/>
      <dgm:spPr/>
      <dgm:t>
        <a:bodyPr/>
        <a:lstStyle/>
        <a:p>
          <a:endParaRPr lang="en-US"/>
        </a:p>
      </dgm:t>
    </dgm:pt>
    <dgm:pt modelId="{BF586CB8-4D07-451A-89EC-F95BF9D3C670}" type="pres">
      <dgm:prSet presAssocID="{C33C05DA-ACDF-48F7-A992-87E99CCE21E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F0B63-91A4-4FF5-A5C7-A44ABB51A945}" type="pres">
      <dgm:prSet presAssocID="{C33C05DA-ACDF-48F7-A992-87E99CCE21E0}" presName="tile3" presStyleLbl="node1" presStyleIdx="2" presStyleCnt="4"/>
      <dgm:spPr/>
      <dgm:t>
        <a:bodyPr/>
        <a:lstStyle/>
        <a:p>
          <a:endParaRPr lang="en-US"/>
        </a:p>
      </dgm:t>
    </dgm:pt>
    <dgm:pt modelId="{10CD2553-A9C8-41C5-B295-3665EB5E9022}" type="pres">
      <dgm:prSet presAssocID="{C33C05DA-ACDF-48F7-A992-87E99CCE21E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E3FFC-4823-4BEC-8BB0-490DB49FE83B}" type="pres">
      <dgm:prSet presAssocID="{C33C05DA-ACDF-48F7-A992-87E99CCE21E0}" presName="tile4" presStyleLbl="node1" presStyleIdx="3" presStyleCnt="4"/>
      <dgm:spPr/>
      <dgm:t>
        <a:bodyPr/>
        <a:lstStyle/>
        <a:p>
          <a:endParaRPr lang="en-US"/>
        </a:p>
      </dgm:t>
    </dgm:pt>
    <dgm:pt modelId="{A6C09AD4-7ADF-4180-A931-CB4EABDF7879}" type="pres">
      <dgm:prSet presAssocID="{C33C05DA-ACDF-48F7-A992-87E99CCE21E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48E88-222E-40AF-BC2A-81A3B3AEA9E7}" type="pres">
      <dgm:prSet presAssocID="{C33C05DA-ACDF-48F7-A992-87E99CCE21E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793F9A2-7395-4773-BEC0-F7217B7799AF}" srcId="{83C0AE52-6BB7-49BD-9A85-7D7EFD9E41ED}" destId="{99ADFFFD-BC90-4FC8-84A3-92588188CD26}" srcOrd="3" destOrd="0" parTransId="{A1FE6EBE-B3C8-49C8-AB39-4F736827D6FA}" sibTransId="{8FB34F98-AD42-4E3B-ACC9-953035727404}"/>
    <dgm:cxn modelId="{1AC84C92-8722-4805-836F-54C50AFC993C}" srcId="{83C0AE52-6BB7-49BD-9A85-7D7EFD9E41ED}" destId="{7FCFB92C-B17E-483B-985C-B763633026E2}" srcOrd="1" destOrd="0" parTransId="{A7F86C3C-123B-4FBF-8C65-A00E700076C0}" sibTransId="{FA2FAE6C-3212-4125-9631-DCD392626D30}"/>
    <dgm:cxn modelId="{E92EA4AA-3648-4A2B-83C5-A8431785B312}" type="presOf" srcId="{7FCFB92C-B17E-483B-985C-B763633026E2}" destId="{02F3E545-E51C-4A42-941B-46E95816404E}" srcOrd="0" destOrd="0" presId="urn:microsoft.com/office/officeart/2005/8/layout/matrix1"/>
    <dgm:cxn modelId="{BB964FE1-3261-4405-8223-A2D41988B979}" type="presOf" srcId="{83C0AE52-6BB7-49BD-9A85-7D7EFD9E41ED}" destId="{C3F48E88-222E-40AF-BC2A-81A3B3AEA9E7}" srcOrd="0" destOrd="0" presId="urn:microsoft.com/office/officeart/2005/8/layout/matrix1"/>
    <dgm:cxn modelId="{31DB9A18-60F3-495B-8500-3CFAF1D512DB}" type="presOf" srcId="{7FCFB92C-B17E-483B-985C-B763633026E2}" destId="{BF586CB8-4D07-451A-89EC-F95BF9D3C670}" srcOrd="1" destOrd="0" presId="urn:microsoft.com/office/officeart/2005/8/layout/matrix1"/>
    <dgm:cxn modelId="{13C4C556-E24A-4E38-859E-78102EC6A39F}" type="presOf" srcId="{C33C05DA-ACDF-48F7-A992-87E99CCE21E0}" destId="{06FC0879-2415-4C2E-94F0-B000A715112C}" srcOrd="0" destOrd="0" presId="urn:microsoft.com/office/officeart/2005/8/layout/matrix1"/>
    <dgm:cxn modelId="{8AF8DB2B-6ABF-48CF-9988-878506C03278}" type="presOf" srcId="{CDCA64B4-98BF-46AE-92B9-5315CC2AA5CA}" destId="{10CD2553-A9C8-41C5-B295-3665EB5E9022}" srcOrd="1" destOrd="0" presId="urn:microsoft.com/office/officeart/2005/8/layout/matrix1"/>
    <dgm:cxn modelId="{ABF89F5E-91D9-4A44-8F6F-BBEE336F7E20}" type="presOf" srcId="{65205D3D-14BF-4AE2-873F-533A05C31189}" destId="{179CE352-7A7F-4F95-95DD-D98D5228755E}" srcOrd="1" destOrd="0" presId="urn:microsoft.com/office/officeart/2005/8/layout/matrix1"/>
    <dgm:cxn modelId="{4500653A-053C-4160-96A2-AB08F6DE6BB4}" srcId="{C33C05DA-ACDF-48F7-A992-87E99CCE21E0}" destId="{83C0AE52-6BB7-49BD-9A85-7D7EFD9E41ED}" srcOrd="0" destOrd="0" parTransId="{D92747C5-BD68-481B-A4D5-4B8C6150B5B3}" sibTransId="{B92283BB-927C-45F2-A0A1-16CF0E668DD0}"/>
    <dgm:cxn modelId="{EAE2CBBA-C372-4225-BA51-84B6DC7F5977}" type="presOf" srcId="{CDCA64B4-98BF-46AE-92B9-5315CC2AA5CA}" destId="{B3FF0B63-91A4-4FF5-A5C7-A44ABB51A945}" srcOrd="0" destOrd="0" presId="urn:microsoft.com/office/officeart/2005/8/layout/matrix1"/>
    <dgm:cxn modelId="{76F62182-37F8-4B31-9E8E-D0B2FE648935}" type="presOf" srcId="{65205D3D-14BF-4AE2-873F-533A05C31189}" destId="{CBF27203-2FAA-48B5-8E3E-9839861B943E}" srcOrd="0" destOrd="0" presId="urn:microsoft.com/office/officeart/2005/8/layout/matrix1"/>
    <dgm:cxn modelId="{2C763AC2-384F-4186-966F-96856CF65AF7}" type="presOf" srcId="{99ADFFFD-BC90-4FC8-84A3-92588188CD26}" destId="{080E3FFC-4823-4BEC-8BB0-490DB49FE83B}" srcOrd="0" destOrd="0" presId="urn:microsoft.com/office/officeart/2005/8/layout/matrix1"/>
    <dgm:cxn modelId="{867DF60D-D7BD-409E-94A2-E98E55D6BF49}" type="presOf" srcId="{99ADFFFD-BC90-4FC8-84A3-92588188CD26}" destId="{A6C09AD4-7ADF-4180-A931-CB4EABDF7879}" srcOrd="1" destOrd="0" presId="urn:microsoft.com/office/officeart/2005/8/layout/matrix1"/>
    <dgm:cxn modelId="{256FA57F-E949-4345-9A66-5AF4CC12319B}" srcId="{83C0AE52-6BB7-49BD-9A85-7D7EFD9E41ED}" destId="{65205D3D-14BF-4AE2-873F-533A05C31189}" srcOrd="0" destOrd="0" parTransId="{B84DCFC7-EE73-49BF-A68D-D6A590D4D27D}" sibTransId="{E78954C9-42D1-4A68-A96B-D9BAC325EAF6}"/>
    <dgm:cxn modelId="{C3E0C275-E182-4B09-8B73-7307D24B85F3}" srcId="{83C0AE52-6BB7-49BD-9A85-7D7EFD9E41ED}" destId="{CDCA64B4-98BF-46AE-92B9-5315CC2AA5CA}" srcOrd="2" destOrd="0" parTransId="{F899B5F7-8D7F-4D18-B080-2165FBC037DF}" sibTransId="{2DEBF28E-A42A-4E53-9CC7-28CAF25FAB9F}"/>
    <dgm:cxn modelId="{A2E1517E-0D6B-4FA8-A42A-F506BADE3903}" type="presParOf" srcId="{06FC0879-2415-4C2E-94F0-B000A715112C}" destId="{C376BB8C-DF65-4542-BD84-23E2EAEF81AB}" srcOrd="0" destOrd="0" presId="urn:microsoft.com/office/officeart/2005/8/layout/matrix1"/>
    <dgm:cxn modelId="{44BB07E8-BB4E-44BE-966B-51C539FDF386}" type="presParOf" srcId="{C376BB8C-DF65-4542-BD84-23E2EAEF81AB}" destId="{CBF27203-2FAA-48B5-8E3E-9839861B943E}" srcOrd="0" destOrd="0" presId="urn:microsoft.com/office/officeart/2005/8/layout/matrix1"/>
    <dgm:cxn modelId="{9BB2322B-1841-459E-80CC-6A19E1A88DC9}" type="presParOf" srcId="{C376BB8C-DF65-4542-BD84-23E2EAEF81AB}" destId="{179CE352-7A7F-4F95-95DD-D98D5228755E}" srcOrd="1" destOrd="0" presId="urn:microsoft.com/office/officeart/2005/8/layout/matrix1"/>
    <dgm:cxn modelId="{587D7A20-1A4D-4BFD-A62F-A001CB45567C}" type="presParOf" srcId="{C376BB8C-DF65-4542-BD84-23E2EAEF81AB}" destId="{02F3E545-E51C-4A42-941B-46E95816404E}" srcOrd="2" destOrd="0" presId="urn:microsoft.com/office/officeart/2005/8/layout/matrix1"/>
    <dgm:cxn modelId="{AC7B6617-871A-4F14-AFC9-FB1F9A32040E}" type="presParOf" srcId="{C376BB8C-DF65-4542-BD84-23E2EAEF81AB}" destId="{BF586CB8-4D07-451A-89EC-F95BF9D3C670}" srcOrd="3" destOrd="0" presId="urn:microsoft.com/office/officeart/2005/8/layout/matrix1"/>
    <dgm:cxn modelId="{CBDA7706-6C7D-439E-9F9D-2BF71A7784EB}" type="presParOf" srcId="{C376BB8C-DF65-4542-BD84-23E2EAEF81AB}" destId="{B3FF0B63-91A4-4FF5-A5C7-A44ABB51A945}" srcOrd="4" destOrd="0" presId="urn:microsoft.com/office/officeart/2005/8/layout/matrix1"/>
    <dgm:cxn modelId="{38DAFA7B-3EBB-4769-A15E-B604ED330F0F}" type="presParOf" srcId="{C376BB8C-DF65-4542-BD84-23E2EAEF81AB}" destId="{10CD2553-A9C8-41C5-B295-3665EB5E9022}" srcOrd="5" destOrd="0" presId="urn:microsoft.com/office/officeart/2005/8/layout/matrix1"/>
    <dgm:cxn modelId="{63E4DF0B-F1C7-4100-AF3E-879CC9A419D6}" type="presParOf" srcId="{C376BB8C-DF65-4542-BD84-23E2EAEF81AB}" destId="{080E3FFC-4823-4BEC-8BB0-490DB49FE83B}" srcOrd="6" destOrd="0" presId="urn:microsoft.com/office/officeart/2005/8/layout/matrix1"/>
    <dgm:cxn modelId="{7A319B97-8346-4772-9957-7C5E87568C8A}" type="presParOf" srcId="{C376BB8C-DF65-4542-BD84-23E2EAEF81AB}" destId="{A6C09AD4-7ADF-4180-A931-CB4EABDF7879}" srcOrd="7" destOrd="0" presId="urn:microsoft.com/office/officeart/2005/8/layout/matrix1"/>
    <dgm:cxn modelId="{EA2C47D8-1FAD-44F6-8DD9-904EA6A018BE}" type="presParOf" srcId="{06FC0879-2415-4C2E-94F0-B000A715112C}" destId="{C3F48E88-222E-40AF-BC2A-81A3B3AEA9E7}" srcOrd="1" destOrd="0" presId="urn:microsoft.com/office/officeart/2005/8/layout/matrix1"/>
  </dgm:cxnLst>
  <dgm:bg>
    <a:noFill/>
  </dgm:bg>
  <dgm:whole>
    <a:effectLst>
      <a:reflection blurRad="6350" stA="50000" endA="300" endPos="90000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C05DA-ACDF-48F7-A992-87E99CCE21E0}" type="doc">
      <dgm:prSet loTypeId="urn:microsoft.com/office/officeart/2005/8/layout/matrix1" loCatId="matrix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C0AE52-6BB7-49BD-9A85-7D7EFD9E41ED}">
      <dgm:prSet phldrT="[Text]"/>
      <dgm:spPr/>
      <dgm:t>
        <a:bodyPr/>
        <a:lstStyle/>
        <a:p>
          <a:r>
            <a:rPr lang="en-US" dirty="0" smtClean="0"/>
            <a:t>4 Business Lines</a:t>
          </a:r>
          <a:endParaRPr lang="en-US" dirty="0"/>
        </a:p>
      </dgm:t>
    </dgm:pt>
    <dgm:pt modelId="{D92747C5-BD68-481B-A4D5-4B8C6150B5B3}" type="parTrans" cxnId="{4500653A-053C-4160-96A2-AB08F6DE6BB4}">
      <dgm:prSet/>
      <dgm:spPr/>
      <dgm:t>
        <a:bodyPr/>
        <a:lstStyle/>
        <a:p>
          <a:endParaRPr lang="en-US"/>
        </a:p>
      </dgm:t>
    </dgm:pt>
    <dgm:pt modelId="{B92283BB-927C-45F2-A0A1-16CF0E668DD0}" type="sibTrans" cxnId="{4500653A-053C-4160-96A2-AB08F6DE6BB4}">
      <dgm:prSet/>
      <dgm:spPr/>
      <dgm:t>
        <a:bodyPr/>
        <a:lstStyle/>
        <a:p>
          <a:endParaRPr lang="en-US"/>
        </a:p>
      </dgm:t>
    </dgm:pt>
    <dgm:pt modelId="{65205D3D-14BF-4AE2-873F-533A05C31189}">
      <dgm:prSet phldrT="[Text]"/>
      <dgm:spPr/>
      <dgm:t>
        <a:bodyPr/>
        <a:lstStyle/>
        <a:p>
          <a:r>
            <a:rPr lang="en-US" dirty="0" smtClean="0"/>
            <a:t>100K + Job Seekers</a:t>
          </a:r>
          <a:endParaRPr lang="en-US" dirty="0"/>
        </a:p>
      </dgm:t>
    </dgm:pt>
    <dgm:pt modelId="{B84DCFC7-EE73-49BF-A68D-D6A590D4D27D}" type="parTrans" cxnId="{256FA57F-E949-4345-9A66-5AF4CC12319B}">
      <dgm:prSet/>
      <dgm:spPr/>
      <dgm:t>
        <a:bodyPr/>
        <a:lstStyle/>
        <a:p>
          <a:endParaRPr lang="en-US"/>
        </a:p>
      </dgm:t>
    </dgm:pt>
    <dgm:pt modelId="{E78954C9-42D1-4A68-A96B-D9BAC325EAF6}" type="sibTrans" cxnId="{256FA57F-E949-4345-9A66-5AF4CC12319B}">
      <dgm:prSet/>
      <dgm:spPr/>
      <dgm:t>
        <a:bodyPr/>
        <a:lstStyle/>
        <a:p>
          <a:endParaRPr lang="en-US"/>
        </a:p>
      </dgm:t>
    </dgm:pt>
    <dgm:pt modelId="{7FCFB92C-B17E-483B-985C-B763633026E2}">
      <dgm:prSet phldrT="[Text]"/>
      <dgm:spPr/>
      <dgm:t>
        <a:bodyPr/>
        <a:lstStyle/>
        <a:p>
          <a:r>
            <a:rPr lang="en-US" dirty="0" smtClean="0"/>
            <a:t>Executive Resume Service</a:t>
          </a:r>
          <a:endParaRPr lang="en-US" dirty="0"/>
        </a:p>
      </dgm:t>
    </dgm:pt>
    <dgm:pt modelId="{A7F86C3C-123B-4FBF-8C65-A00E700076C0}" type="parTrans" cxnId="{1AC84C92-8722-4805-836F-54C50AFC993C}">
      <dgm:prSet/>
      <dgm:spPr/>
      <dgm:t>
        <a:bodyPr/>
        <a:lstStyle/>
        <a:p>
          <a:endParaRPr lang="en-US"/>
        </a:p>
      </dgm:t>
    </dgm:pt>
    <dgm:pt modelId="{FA2FAE6C-3212-4125-9631-DCD392626D30}" type="sibTrans" cxnId="{1AC84C92-8722-4805-836F-54C50AFC993C}">
      <dgm:prSet/>
      <dgm:spPr/>
      <dgm:t>
        <a:bodyPr/>
        <a:lstStyle/>
        <a:p>
          <a:endParaRPr lang="en-US"/>
        </a:p>
      </dgm:t>
    </dgm:pt>
    <dgm:pt modelId="{CDCA64B4-98BF-46AE-92B9-5315CC2AA5CA}">
      <dgm:prSet phldrT="[Text]"/>
      <dgm:spPr/>
      <dgm:t>
        <a:bodyPr/>
        <a:lstStyle/>
        <a:p>
          <a:r>
            <a:rPr lang="en-US" dirty="0" smtClean="0"/>
            <a:t>Recruit Ladder Enterprise</a:t>
          </a:r>
          <a:endParaRPr lang="en-US" dirty="0"/>
        </a:p>
      </dgm:t>
    </dgm:pt>
    <dgm:pt modelId="{F899B5F7-8D7F-4D18-B080-2165FBC037DF}" type="parTrans" cxnId="{C3E0C275-E182-4B09-8B73-7307D24B85F3}">
      <dgm:prSet/>
      <dgm:spPr/>
      <dgm:t>
        <a:bodyPr/>
        <a:lstStyle/>
        <a:p>
          <a:endParaRPr lang="en-US"/>
        </a:p>
      </dgm:t>
    </dgm:pt>
    <dgm:pt modelId="{2DEBF28E-A42A-4E53-9CC7-28CAF25FAB9F}" type="sibTrans" cxnId="{C3E0C275-E182-4B09-8B73-7307D24B85F3}">
      <dgm:prSet/>
      <dgm:spPr/>
      <dgm:t>
        <a:bodyPr/>
        <a:lstStyle/>
        <a:p>
          <a:endParaRPr lang="en-US"/>
        </a:p>
      </dgm:t>
    </dgm:pt>
    <dgm:pt modelId="{99ADFFFD-BC90-4FC8-84A3-92588188CD26}">
      <dgm:prSet phldrT="[Text]"/>
      <dgm:spPr/>
      <dgm:t>
        <a:bodyPr/>
        <a:lstStyle/>
        <a:p>
          <a:r>
            <a:rPr lang="en-US" dirty="0" smtClean="0"/>
            <a:t>TheLadders.co.uk</a:t>
          </a:r>
          <a:endParaRPr lang="en-US" dirty="0"/>
        </a:p>
      </dgm:t>
    </dgm:pt>
    <dgm:pt modelId="{A1FE6EBE-B3C8-49C8-AB39-4F736827D6FA}" type="parTrans" cxnId="{F793F9A2-7395-4773-BEC0-F7217B7799AF}">
      <dgm:prSet/>
      <dgm:spPr/>
      <dgm:t>
        <a:bodyPr/>
        <a:lstStyle/>
        <a:p>
          <a:endParaRPr lang="en-US"/>
        </a:p>
      </dgm:t>
    </dgm:pt>
    <dgm:pt modelId="{8FB34F98-AD42-4E3B-ACC9-953035727404}" type="sibTrans" cxnId="{F793F9A2-7395-4773-BEC0-F7217B7799AF}">
      <dgm:prSet/>
      <dgm:spPr/>
      <dgm:t>
        <a:bodyPr/>
        <a:lstStyle/>
        <a:p>
          <a:endParaRPr lang="en-US"/>
        </a:p>
      </dgm:t>
    </dgm:pt>
    <dgm:pt modelId="{06FC0879-2415-4C2E-94F0-B000A715112C}" type="pres">
      <dgm:prSet presAssocID="{C33C05DA-ACDF-48F7-A992-87E99CCE21E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76BB8C-DF65-4542-BD84-23E2EAEF81AB}" type="pres">
      <dgm:prSet presAssocID="{C33C05DA-ACDF-48F7-A992-87E99CCE21E0}" presName="matrix" presStyleCnt="0"/>
      <dgm:spPr/>
    </dgm:pt>
    <dgm:pt modelId="{CBF27203-2FAA-48B5-8E3E-9839861B943E}" type="pres">
      <dgm:prSet presAssocID="{C33C05DA-ACDF-48F7-A992-87E99CCE21E0}" presName="tile1" presStyleLbl="node1" presStyleIdx="0" presStyleCnt="4"/>
      <dgm:spPr/>
      <dgm:t>
        <a:bodyPr/>
        <a:lstStyle/>
        <a:p>
          <a:endParaRPr lang="en-US"/>
        </a:p>
      </dgm:t>
    </dgm:pt>
    <dgm:pt modelId="{179CE352-7A7F-4F95-95DD-D98D5228755E}" type="pres">
      <dgm:prSet presAssocID="{C33C05DA-ACDF-48F7-A992-87E99CCE21E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3E545-E51C-4A42-941B-46E95816404E}" type="pres">
      <dgm:prSet presAssocID="{C33C05DA-ACDF-48F7-A992-87E99CCE21E0}" presName="tile2" presStyleLbl="node1" presStyleIdx="1" presStyleCnt="4"/>
      <dgm:spPr/>
      <dgm:t>
        <a:bodyPr/>
        <a:lstStyle/>
        <a:p>
          <a:endParaRPr lang="en-US"/>
        </a:p>
      </dgm:t>
    </dgm:pt>
    <dgm:pt modelId="{BF586CB8-4D07-451A-89EC-F95BF9D3C670}" type="pres">
      <dgm:prSet presAssocID="{C33C05DA-ACDF-48F7-A992-87E99CCE21E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F0B63-91A4-4FF5-A5C7-A44ABB51A945}" type="pres">
      <dgm:prSet presAssocID="{C33C05DA-ACDF-48F7-A992-87E99CCE21E0}" presName="tile3" presStyleLbl="node1" presStyleIdx="2" presStyleCnt="4"/>
      <dgm:spPr/>
      <dgm:t>
        <a:bodyPr/>
        <a:lstStyle/>
        <a:p>
          <a:endParaRPr lang="en-US"/>
        </a:p>
      </dgm:t>
    </dgm:pt>
    <dgm:pt modelId="{10CD2553-A9C8-41C5-B295-3665EB5E9022}" type="pres">
      <dgm:prSet presAssocID="{C33C05DA-ACDF-48F7-A992-87E99CCE21E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E3FFC-4823-4BEC-8BB0-490DB49FE83B}" type="pres">
      <dgm:prSet presAssocID="{C33C05DA-ACDF-48F7-A992-87E99CCE21E0}" presName="tile4" presStyleLbl="node1" presStyleIdx="3" presStyleCnt="4"/>
      <dgm:spPr/>
      <dgm:t>
        <a:bodyPr/>
        <a:lstStyle/>
        <a:p>
          <a:endParaRPr lang="en-US"/>
        </a:p>
      </dgm:t>
    </dgm:pt>
    <dgm:pt modelId="{A6C09AD4-7ADF-4180-A931-CB4EABDF7879}" type="pres">
      <dgm:prSet presAssocID="{C33C05DA-ACDF-48F7-A992-87E99CCE21E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48E88-222E-40AF-BC2A-81A3B3AEA9E7}" type="pres">
      <dgm:prSet presAssocID="{C33C05DA-ACDF-48F7-A992-87E99CCE21E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793F9A2-7395-4773-BEC0-F7217B7799AF}" srcId="{83C0AE52-6BB7-49BD-9A85-7D7EFD9E41ED}" destId="{99ADFFFD-BC90-4FC8-84A3-92588188CD26}" srcOrd="3" destOrd="0" parTransId="{A1FE6EBE-B3C8-49C8-AB39-4F736827D6FA}" sibTransId="{8FB34F98-AD42-4E3B-ACC9-953035727404}"/>
    <dgm:cxn modelId="{0D5F3A8B-98C1-4CA9-9FB8-FE67D01C93EC}" type="presOf" srcId="{99ADFFFD-BC90-4FC8-84A3-92588188CD26}" destId="{080E3FFC-4823-4BEC-8BB0-490DB49FE83B}" srcOrd="0" destOrd="0" presId="urn:microsoft.com/office/officeart/2005/8/layout/matrix1"/>
    <dgm:cxn modelId="{1AC84C92-8722-4805-836F-54C50AFC993C}" srcId="{83C0AE52-6BB7-49BD-9A85-7D7EFD9E41ED}" destId="{7FCFB92C-B17E-483B-985C-B763633026E2}" srcOrd="1" destOrd="0" parTransId="{A7F86C3C-123B-4FBF-8C65-A00E700076C0}" sibTransId="{FA2FAE6C-3212-4125-9631-DCD392626D30}"/>
    <dgm:cxn modelId="{C99F9D50-F682-4E2D-A197-B69881C5BADB}" type="presOf" srcId="{CDCA64B4-98BF-46AE-92B9-5315CC2AA5CA}" destId="{10CD2553-A9C8-41C5-B295-3665EB5E9022}" srcOrd="1" destOrd="0" presId="urn:microsoft.com/office/officeart/2005/8/layout/matrix1"/>
    <dgm:cxn modelId="{EAC3115A-8E92-4F7B-B2B1-F35297A80F92}" type="presOf" srcId="{65205D3D-14BF-4AE2-873F-533A05C31189}" destId="{179CE352-7A7F-4F95-95DD-D98D5228755E}" srcOrd="1" destOrd="0" presId="urn:microsoft.com/office/officeart/2005/8/layout/matrix1"/>
    <dgm:cxn modelId="{E731009E-6F76-4861-A23A-0DD3092364C0}" type="presOf" srcId="{83C0AE52-6BB7-49BD-9A85-7D7EFD9E41ED}" destId="{C3F48E88-222E-40AF-BC2A-81A3B3AEA9E7}" srcOrd="0" destOrd="0" presId="urn:microsoft.com/office/officeart/2005/8/layout/matrix1"/>
    <dgm:cxn modelId="{6DC8DD62-3662-4D62-A909-F3D26F84254F}" type="presOf" srcId="{7FCFB92C-B17E-483B-985C-B763633026E2}" destId="{02F3E545-E51C-4A42-941B-46E95816404E}" srcOrd="0" destOrd="0" presId="urn:microsoft.com/office/officeart/2005/8/layout/matrix1"/>
    <dgm:cxn modelId="{C8F4853F-A411-479A-BA4B-7B9298AA782E}" type="presOf" srcId="{65205D3D-14BF-4AE2-873F-533A05C31189}" destId="{CBF27203-2FAA-48B5-8E3E-9839861B943E}" srcOrd="0" destOrd="0" presId="urn:microsoft.com/office/officeart/2005/8/layout/matrix1"/>
    <dgm:cxn modelId="{90016121-DD46-4B85-B08C-216A0F186E8E}" type="presOf" srcId="{99ADFFFD-BC90-4FC8-84A3-92588188CD26}" destId="{A6C09AD4-7ADF-4180-A931-CB4EABDF7879}" srcOrd="1" destOrd="0" presId="urn:microsoft.com/office/officeart/2005/8/layout/matrix1"/>
    <dgm:cxn modelId="{AEB9026E-32ED-4E86-B456-3A5F3E6E4E6D}" type="presOf" srcId="{7FCFB92C-B17E-483B-985C-B763633026E2}" destId="{BF586CB8-4D07-451A-89EC-F95BF9D3C670}" srcOrd="1" destOrd="0" presId="urn:microsoft.com/office/officeart/2005/8/layout/matrix1"/>
    <dgm:cxn modelId="{4500653A-053C-4160-96A2-AB08F6DE6BB4}" srcId="{C33C05DA-ACDF-48F7-A992-87E99CCE21E0}" destId="{83C0AE52-6BB7-49BD-9A85-7D7EFD9E41ED}" srcOrd="0" destOrd="0" parTransId="{D92747C5-BD68-481B-A4D5-4B8C6150B5B3}" sibTransId="{B92283BB-927C-45F2-A0A1-16CF0E668DD0}"/>
    <dgm:cxn modelId="{8201C460-A597-4FCB-B00E-C415AC492DC4}" type="presOf" srcId="{CDCA64B4-98BF-46AE-92B9-5315CC2AA5CA}" destId="{B3FF0B63-91A4-4FF5-A5C7-A44ABB51A945}" srcOrd="0" destOrd="0" presId="urn:microsoft.com/office/officeart/2005/8/layout/matrix1"/>
    <dgm:cxn modelId="{644A267E-A015-4867-99D8-BFA12EB8AFC3}" type="presOf" srcId="{C33C05DA-ACDF-48F7-A992-87E99CCE21E0}" destId="{06FC0879-2415-4C2E-94F0-B000A715112C}" srcOrd="0" destOrd="0" presId="urn:microsoft.com/office/officeart/2005/8/layout/matrix1"/>
    <dgm:cxn modelId="{256FA57F-E949-4345-9A66-5AF4CC12319B}" srcId="{83C0AE52-6BB7-49BD-9A85-7D7EFD9E41ED}" destId="{65205D3D-14BF-4AE2-873F-533A05C31189}" srcOrd="0" destOrd="0" parTransId="{B84DCFC7-EE73-49BF-A68D-D6A590D4D27D}" sibTransId="{E78954C9-42D1-4A68-A96B-D9BAC325EAF6}"/>
    <dgm:cxn modelId="{C3E0C275-E182-4B09-8B73-7307D24B85F3}" srcId="{83C0AE52-6BB7-49BD-9A85-7D7EFD9E41ED}" destId="{CDCA64B4-98BF-46AE-92B9-5315CC2AA5CA}" srcOrd="2" destOrd="0" parTransId="{F899B5F7-8D7F-4D18-B080-2165FBC037DF}" sibTransId="{2DEBF28E-A42A-4E53-9CC7-28CAF25FAB9F}"/>
    <dgm:cxn modelId="{79DA4B88-7AE1-4CA7-B55A-F3148A7B9D5C}" type="presParOf" srcId="{06FC0879-2415-4C2E-94F0-B000A715112C}" destId="{C376BB8C-DF65-4542-BD84-23E2EAEF81AB}" srcOrd="0" destOrd="0" presId="urn:microsoft.com/office/officeart/2005/8/layout/matrix1"/>
    <dgm:cxn modelId="{CD50B340-45F1-4914-A2E4-64B538247E09}" type="presParOf" srcId="{C376BB8C-DF65-4542-BD84-23E2EAEF81AB}" destId="{CBF27203-2FAA-48B5-8E3E-9839861B943E}" srcOrd="0" destOrd="0" presId="urn:microsoft.com/office/officeart/2005/8/layout/matrix1"/>
    <dgm:cxn modelId="{613AEE50-846A-4F1C-9599-55D3D1B2E320}" type="presParOf" srcId="{C376BB8C-DF65-4542-BD84-23E2EAEF81AB}" destId="{179CE352-7A7F-4F95-95DD-D98D5228755E}" srcOrd="1" destOrd="0" presId="urn:microsoft.com/office/officeart/2005/8/layout/matrix1"/>
    <dgm:cxn modelId="{F869EBD5-A530-4595-89FC-7CC7C1837215}" type="presParOf" srcId="{C376BB8C-DF65-4542-BD84-23E2EAEF81AB}" destId="{02F3E545-E51C-4A42-941B-46E95816404E}" srcOrd="2" destOrd="0" presId="urn:microsoft.com/office/officeart/2005/8/layout/matrix1"/>
    <dgm:cxn modelId="{345415F9-0A52-421B-B12A-C204196743D9}" type="presParOf" srcId="{C376BB8C-DF65-4542-BD84-23E2EAEF81AB}" destId="{BF586CB8-4D07-451A-89EC-F95BF9D3C670}" srcOrd="3" destOrd="0" presId="urn:microsoft.com/office/officeart/2005/8/layout/matrix1"/>
    <dgm:cxn modelId="{623EE052-8B67-4455-A0E9-FE064FA62D1C}" type="presParOf" srcId="{C376BB8C-DF65-4542-BD84-23E2EAEF81AB}" destId="{B3FF0B63-91A4-4FF5-A5C7-A44ABB51A945}" srcOrd="4" destOrd="0" presId="urn:microsoft.com/office/officeart/2005/8/layout/matrix1"/>
    <dgm:cxn modelId="{70297EB9-4D73-4D30-9F58-5BBC988AE01B}" type="presParOf" srcId="{C376BB8C-DF65-4542-BD84-23E2EAEF81AB}" destId="{10CD2553-A9C8-41C5-B295-3665EB5E9022}" srcOrd="5" destOrd="0" presId="urn:microsoft.com/office/officeart/2005/8/layout/matrix1"/>
    <dgm:cxn modelId="{2DF686A1-B826-4034-9F15-2FBA916194A5}" type="presParOf" srcId="{C376BB8C-DF65-4542-BD84-23E2EAEF81AB}" destId="{080E3FFC-4823-4BEC-8BB0-490DB49FE83B}" srcOrd="6" destOrd="0" presId="urn:microsoft.com/office/officeart/2005/8/layout/matrix1"/>
    <dgm:cxn modelId="{B848005A-A987-409F-978D-CD377BAD6DB0}" type="presParOf" srcId="{C376BB8C-DF65-4542-BD84-23E2EAEF81AB}" destId="{A6C09AD4-7ADF-4180-A931-CB4EABDF7879}" srcOrd="7" destOrd="0" presId="urn:microsoft.com/office/officeart/2005/8/layout/matrix1"/>
    <dgm:cxn modelId="{4F727E3B-D14B-4971-AD9F-7B8342026F48}" type="presParOf" srcId="{06FC0879-2415-4C2E-94F0-B000A715112C}" destId="{C3F48E88-222E-40AF-BC2A-81A3B3AEA9E7}" srcOrd="1" destOrd="0" presId="urn:microsoft.com/office/officeart/2005/8/layout/matrix1"/>
  </dgm:cxnLst>
  <dgm:bg>
    <a:noFill/>
  </dgm:bg>
  <dgm:whole>
    <a:effectLst>
      <a:reflection blurRad="6350" stA="50000" endA="300" endPos="90000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27203-2FAA-48B5-8E3E-9839861B943E}">
      <dsp:nvSpPr>
        <dsp:cNvPr id="0" name=""/>
        <dsp:cNvSpPr/>
      </dsp:nvSpPr>
      <dsp:spPr>
        <a:xfrm rot="16200000">
          <a:off x="242093" y="-242093"/>
          <a:ext cx="1878012" cy="236219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100K + Job Seekers</a:t>
          </a:r>
          <a:endParaRPr lang="en-US" sz="1900" kern="1200" dirty="0"/>
        </a:p>
      </dsp:txBody>
      <dsp:txXfrm rot="16200000">
        <a:off x="476845" y="-476845"/>
        <a:ext cx="1408509" cy="2362199"/>
      </dsp:txXfrm>
    </dsp:sp>
    <dsp:sp modelId="{02F3E545-E51C-4A42-941B-46E95816404E}">
      <dsp:nvSpPr>
        <dsp:cNvPr id="0" name=""/>
        <dsp:cNvSpPr/>
      </dsp:nvSpPr>
      <dsp:spPr>
        <a:xfrm>
          <a:off x="2362199" y="0"/>
          <a:ext cx="2362199" cy="1878012"/>
        </a:xfrm>
        <a:prstGeom prst="round1Rect">
          <a:avLst/>
        </a:prstGeom>
        <a:solidFill>
          <a:schemeClr val="accent5">
            <a:hueOff val="-4673099"/>
            <a:satOff val="6871"/>
            <a:lumOff val="5882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Executive Resume Service</a:t>
          </a:r>
          <a:endParaRPr lang="en-US" sz="1900" kern="1200" dirty="0"/>
        </a:p>
      </dsp:txBody>
      <dsp:txXfrm>
        <a:off x="2362199" y="0"/>
        <a:ext cx="2362199" cy="1408509"/>
      </dsp:txXfrm>
    </dsp:sp>
    <dsp:sp modelId="{B3FF0B63-91A4-4FF5-A5C7-A44ABB51A945}">
      <dsp:nvSpPr>
        <dsp:cNvPr id="0" name=""/>
        <dsp:cNvSpPr/>
      </dsp:nvSpPr>
      <dsp:spPr>
        <a:xfrm rot="10800000">
          <a:off x="0" y="1878012"/>
          <a:ext cx="2362199" cy="1878012"/>
        </a:xfrm>
        <a:prstGeom prst="round1Rect">
          <a:avLst/>
        </a:prstGeom>
        <a:solidFill>
          <a:schemeClr val="accent5">
            <a:hueOff val="-9346198"/>
            <a:satOff val="13742"/>
            <a:lumOff val="11765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Recruit Ladder Enterprise</a:t>
          </a:r>
          <a:endParaRPr lang="en-US" sz="1900" kern="1200" dirty="0"/>
        </a:p>
      </dsp:txBody>
      <dsp:txXfrm rot="10800000">
        <a:off x="0" y="2347515"/>
        <a:ext cx="2362199" cy="1408509"/>
      </dsp:txXfrm>
    </dsp:sp>
    <dsp:sp modelId="{080E3FFC-4823-4BEC-8BB0-490DB49FE83B}">
      <dsp:nvSpPr>
        <dsp:cNvPr id="0" name=""/>
        <dsp:cNvSpPr/>
      </dsp:nvSpPr>
      <dsp:spPr>
        <a:xfrm rot="5400000">
          <a:off x="2604293" y="1635918"/>
          <a:ext cx="1878012" cy="2362199"/>
        </a:xfrm>
        <a:prstGeom prst="round1Rect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TheLadders.co.uk</a:t>
          </a:r>
          <a:endParaRPr lang="en-US" sz="1900" kern="1200" dirty="0"/>
        </a:p>
      </dsp:txBody>
      <dsp:txXfrm rot="5400000">
        <a:off x="2839045" y="1870670"/>
        <a:ext cx="1408509" cy="2362199"/>
      </dsp:txXfrm>
    </dsp:sp>
    <dsp:sp modelId="{C3F48E88-222E-40AF-BC2A-81A3B3AEA9E7}">
      <dsp:nvSpPr>
        <dsp:cNvPr id="0" name=""/>
        <dsp:cNvSpPr/>
      </dsp:nvSpPr>
      <dsp:spPr>
        <a:xfrm>
          <a:off x="1653539" y="1408509"/>
          <a:ext cx="1417320" cy="939006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 Business Lines</a:t>
          </a:r>
          <a:endParaRPr lang="en-US" sz="1900" kern="1200" dirty="0"/>
        </a:p>
      </dsp:txBody>
      <dsp:txXfrm>
        <a:off x="1653539" y="1408509"/>
        <a:ext cx="1417320" cy="9390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27203-2FAA-48B5-8E3E-9839861B943E}">
      <dsp:nvSpPr>
        <dsp:cNvPr id="0" name=""/>
        <dsp:cNvSpPr/>
      </dsp:nvSpPr>
      <dsp:spPr>
        <a:xfrm rot="16200000">
          <a:off x="242093" y="-242093"/>
          <a:ext cx="1878012" cy="236219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100K + Job Seekers</a:t>
          </a:r>
          <a:endParaRPr lang="en-US" sz="1900" kern="1200" dirty="0"/>
        </a:p>
      </dsp:txBody>
      <dsp:txXfrm rot="16200000">
        <a:off x="476845" y="-476845"/>
        <a:ext cx="1408509" cy="2362199"/>
      </dsp:txXfrm>
    </dsp:sp>
    <dsp:sp modelId="{02F3E545-E51C-4A42-941B-46E95816404E}">
      <dsp:nvSpPr>
        <dsp:cNvPr id="0" name=""/>
        <dsp:cNvSpPr/>
      </dsp:nvSpPr>
      <dsp:spPr>
        <a:xfrm>
          <a:off x="2362199" y="0"/>
          <a:ext cx="2362199" cy="1878012"/>
        </a:xfrm>
        <a:prstGeom prst="round1Rect">
          <a:avLst/>
        </a:prstGeom>
        <a:solidFill>
          <a:schemeClr val="accent5">
            <a:hueOff val="-4673099"/>
            <a:satOff val="6871"/>
            <a:lumOff val="5882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Executive Resume Service</a:t>
          </a:r>
          <a:endParaRPr lang="en-US" sz="1900" kern="1200" dirty="0"/>
        </a:p>
      </dsp:txBody>
      <dsp:txXfrm>
        <a:off x="2362199" y="0"/>
        <a:ext cx="2362199" cy="1408509"/>
      </dsp:txXfrm>
    </dsp:sp>
    <dsp:sp modelId="{B3FF0B63-91A4-4FF5-A5C7-A44ABB51A945}">
      <dsp:nvSpPr>
        <dsp:cNvPr id="0" name=""/>
        <dsp:cNvSpPr/>
      </dsp:nvSpPr>
      <dsp:spPr>
        <a:xfrm rot="10800000">
          <a:off x="0" y="1878012"/>
          <a:ext cx="2362199" cy="1878012"/>
        </a:xfrm>
        <a:prstGeom prst="round1Rect">
          <a:avLst/>
        </a:prstGeom>
        <a:solidFill>
          <a:schemeClr val="accent5">
            <a:hueOff val="-9346198"/>
            <a:satOff val="13742"/>
            <a:lumOff val="11765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Recruit Ladder Enterprise</a:t>
          </a:r>
          <a:endParaRPr lang="en-US" sz="1900" kern="1200" dirty="0"/>
        </a:p>
      </dsp:txBody>
      <dsp:txXfrm rot="10800000">
        <a:off x="0" y="2347515"/>
        <a:ext cx="2362199" cy="1408509"/>
      </dsp:txXfrm>
    </dsp:sp>
    <dsp:sp modelId="{080E3FFC-4823-4BEC-8BB0-490DB49FE83B}">
      <dsp:nvSpPr>
        <dsp:cNvPr id="0" name=""/>
        <dsp:cNvSpPr/>
      </dsp:nvSpPr>
      <dsp:spPr>
        <a:xfrm rot="5400000">
          <a:off x="2604293" y="1635918"/>
          <a:ext cx="1878012" cy="2362199"/>
        </a:xfrm>
        <a:prstGeom prst="round1Rect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TheLadders.co.uk</a:t>
          </a:r>
          <a:endParaRPr lang="en-US" sz="1900" kern="1200" dirty="0"/>
        </a:p>
      </dsp:txBody>
      <dsp:txXfrm rot="5400000">
        <a:off x="2839045" y="1870670"/>
        <a:ext cx="1408509" cy="2362199"/>
      </dsp:txXfrm>
    </dsp:sp>
    <dsp:sp modelId="{C3F48E88-222E-40AF-BC2A-81A3B3AEA9E7}">
      <dsp:nvSpPr>
        <dsp:cNvPr id="0" name=""/>
        <dsp:cNvSpPr/>
      </dsp:nvSpPr>
      <dsp:spPr>
        <a:xfrm>
          <a:off x="1653539" y="1408509"/>
          <a:ext cx="1417320" cy="939006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 Business Lines</a:t>
          </a:r>
          <a:endParaRPr lang="en-US" sz="1900" kern="1200" dirty="0"/>
        </a:p>
      </dsp:txBody>
      <dsp:txXfrm>
        <a:off x="1653539" y="1408509"/>
        <a:ext cx="1417320" cy="939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87BFD-7FCA-4289-9079-4B747D87EAA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3497A-FA04-452D-8ABD-97536DE0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91421" tIns="45712" rIns="91421" bIns="45712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91421" tIns="45712" rIns="91421" bIns="45712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91421" tIns="45712" rIns="91421" bIns="45712"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3497A-FA04-452D-8ABD-97536DE0D3A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Ladders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Avimanyu Datta,</a:t>
            </a:r>
          </a:p>
          <a:p>
            <a:r>
              <a:rPr lang="en-US" dirty="0" smtClean="0"/>
              <a:t>College of Business, Washington State University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Propositions for Job Seekers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4191000" cy="4136992"/>
          </a:xfrm>
        </p:spPr>
        <p:txBody>
          <a:bodyPr>
            <a:normAutofit/>
          </a:bodyPr>
          <a:lstStyle/>
          <a:p>
            <a:r>
              <a:rPr lang="en-US" dirty="0" smtClean="0"/>
              <a:t>Why would someone pay $30/months to use </a:t>
            </a:r>
            <a:r>
              <a:rPr lang="en-US" dirty="0" err="1" smtClean="0"/>
              <a:t>TheLadders</a:t>
            </a:r>
            <a:r>
              <a:rPr lang="en-US" dirty="0" smtClean="0"/>
              <a:t> (TL)?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does TL offer that you cant get elsewhere?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828800"/>
            <a:ext cx="4648200" cy="4191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Reduce Search costs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dirty="0" smtClean="0"/>
              <a:t>Improve quality of employer-employee matches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Value Propositions for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76600" cy="4572000"/>
          </a:xfrm>
        </p:spPr>
        <p:txBody>
          <a:bodyPr/>
          <a:lstStyle/>
          <a:p>
            <a:r>
              <a:rPr lang="en-US" dirty="0" smtClean="0"/>
              <a:t>If you need to hire someone, would you be using TL?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can TL offer that a headhunter cannot?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76600" y="1120808"/>
            <a:ext cx="5867400" cy="4975192"/>
          </a:xfrm>
          <a:prstGeom prst="rect">
            <a:avLst/>
          </a:prstGeom>
        </p:spPr>
        <p:txBody>
          <a:bodyPr vert="horz" anchor="t">
            <a:normAutofit fontScale="850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Improve quality of employee-employer matches.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000" baseline="0" dirty="0" smtClean="0"/>
              <a:t>Reduce</a:t>
            </a:r>
            <a:r>
              <a:rPr lang="en-US" sz="3000" dirty="0" smtClean="0"/>
              <a:t> cost of HR staff, reduce fees to head hunter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Assumptions</a:t>
            </a:r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dirty="0" smtClean="0"/>
              <a:t>A better candidate can yield profits more than sufficient to pay the extra cost of finding that candidate. </a:t>
            </a:r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Employers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 right match with short time. </a:t>
            </a:r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aseline="0" dirty="0" smtClean="0"/>
              <a:t>Reduces hours in sorting resumes from people who</a:t>
            </a:r>
            <a:r>
              <a:rPr lang="en-US" sz="3000" dirty="0" smtClean="0"/>
              <a:t> clearly don’t fit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910513" cy="4687888"/>
          </a:xfrm>
        </p:spPr>
        <p:txBody>
          <a:bodyPr lIns="0" rIns="0">
            <a:normAutofit/>
          </a:bodyPr>
          <a:lstStyle/>
          <a:p>
            <a:pPr marL="169863" indent="-169863" eaLnBrk="1" hangingPunct="1">
              <a:lnSpc>
                <a:spcPct val="80000"/>
              </a:lnSpc>
              <a:tabLst>
                <a:tab pos="5375275" algn="l"/>
              </a:tabLst>
            </a:pPr>
            <a:r>
              <a:rPr lang="en-US" sz="2400" dirty="0" smtClean="0"/>
              <a:t>Traditional job boards make money by charging employers to post jobs and providing these job listings for free to the public.</a:t>
            </a:r>
          </a:p>
          <a:p>
            <a:pPr marL="169863" indent="-169863" eaLnBrk="1" hangingPunct="1">
              <a:lnSpc>
                <a:spcPct val="80000"/>
              </a:lnSpc>
              <a:tabLst>
                <a:tab pos="5375275" algn="l"/>
              </a:tabLst>
            </a:pPr>
            <a:endParaRPr lang="en-US" sz="2400" dirty="0" smtClean="0"/>
          </a:p>
          <a:p>
            <a:pPr marL="169863" indent="-169863" eaLnBrk="1" hangingPunct="1">
              <a:lnSpc>
                <a:spcPct val="80000"/>
              </a:lnSpc>
              <a:tabLst>
                <a:tab pos="5375275" algn="l"/>
              </a:tabLst>
            </a:pPr>
            <a:r>
              <a:rPr lang="en-US" sz="2400" dirty="0" smtClean="0"/>
              <a:t>If employers post a $100k+ job on Monster, </a:t>
            </a:r>
            <a:r>
              <a:rPr lang="en-US" sz="2400" dirty="0" err="1" smtClean="0"/>
              <a:t>Totaljobs</a:t>
            </a:r>
            <a:r>
              <a:rPr lang="en-US" sz="2400" dirty="0" smtClean="0"/>
              <a:t>, etc., they will get hundreds or thousands of responses, mostly from unqualified candidates.</a:t>
            </a:r>
          </a:p>
          <a:p>
            <a:pPr marL="169863" indent="-169863" eaLnBrk="1" hangingPunct="1">
              <a:lnSpc>
                <a:spcPct val="80000"/>
              </a:lnSpc>
              <a:tabLst>
                <a:tab pos="5375275" algn="l"/>
              </a:tabLst>
            </a:pPr>
            <a:endParaRPr lang="en-US" sz="2400" dirty="0" smtClean="0"/>
          </a:p>
          <a:p>
            <a:pPr marL="169863" indent="-169863" eaLnBrk="1" hangingPunct="1">
              <a:lnSpc>
                <a:spcPct val="80000"/>
              </a:lnSpc>
              <a:tabLst>
                <a:tab pos="5375275" algn="l"/>
              </a:tabLst>
            </a:pPr>
            <a:r>
              <a:rPr lang="en-US" sz="2400" dirty="0" smtClean="0"/>
              <a:t>Trying to sort through the responses for the qualified candidates is prohibitive.</a:t>
            </a:r>
          </a:p>
          <a:p>
            <a:pPr marL="169863" indent="-169863" eaLnBrk="1" hangingPunct="1">
              <a:lnSpc>
                <a:spcPct val="80000"/>
              </a:lnSpc>
              <a:tabLst>
                <a:tab pos="5375275" algn="l"/>
              </a:tabLst>
            </a:pPr>
            <a:endParaRPr lang="en-US" sz="2400" dirty="0" smtClean="0"/>
          </a:p>
          <a:p>
            <a:pPr marL="169863" indent="-169863" eaLnBrk="1" hangingPunct="1">
              <a:lnSpc>
                <a:spcPct val="80000"/>
              </a:lnSpc>
              <a:tabLst>
                <a:tab pos="5375275" algn="l"/>
              </a:tabLst>
            </a:pPr>
            <a:r>
              <a:rPr lang="en-US" sz="2400" dirty="0" smtClean="0"/>
              <a:t>So employers generally don’t post high-end, executive jobs on traditional job boards.</a:t>
            </a:r>
          </a:p>
        </p:txBody>
      </p:sp>
      <p:sp>
        <p:nvSpPr>
          <p:cNvPr id="56325" name="Text Box 11"/>
          <p:cNvSpPr txBox="1">
            <a:spLocks noChangeArrowheads="1"/>
          </p:cNvSpPr>
          <p:nvPr/>
        </p:nvSpPr>
        <p:spPr bwMode="auto">
          <a:xfrm>
            <a:off x="2498725" y="2020888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533400" y="3886200"/>
            <a:ext cx="8077200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0" hangingPunct="0">
              <a:spcBef>
                <a:spcPct val="20000"/>
              </a:spcBef>
              <a:buFont typeface="Times" pitchFamily="18" charset="0"/>
              <a:buNone/>
            </a:pPr>
            <a:endParaRPr lang="en-US" sz="1400">
              <a:ea typeface="ＭＳ Ｐゴシック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28600"/>
            <a:ext cx="9144000" cy="1399032"/>
          </a:xfrm>
          <a:prstGeom prst="rect">
            <a:avLst/>
          </a:prstGeom>
        </p:spPr>
        <p:txBody>
          <a:bodyPr/>
          <a:lstStyle/>
          <a:p>
            <a:pPr marL="484632" lvl="0">
              <a:spcBef>
                <a:spcPct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Why Traditional Job Boards Have Failed the 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$100k+ Recruiting Segment</a:t>
            </a:r>
            <a:endParaRPr kumimoji="0" lang="en-US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5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11"/>
          <p:cNvSpPr txBox="1">
            <a:spLocks noChangeArrowheads="1"/>
          </p:cNvSpPr>
          <p:nvPr/>
        </p:nvSpPr>
        <p:spPr bwMode="auto">
          <a:xfrm>
            <a:off x="2498725" y="2020888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533400" y="3886200"/>
            <a:ext cx="8077200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0" hangingPunct="0">
              <a:spcBef>
                <a:spcPct val="20000"/>
              </a:spcBef>
              <a:buFont typeface="Times" pitchFamily="18" charset="0"/>
              <a:buNone/>
            </a:pPr>
            <a:endParaRPr lang="en-US" sz="1400">
              <a:ea typeface="ＭＳ Ｐゴシック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28600"/>
            <a:ext cx="9144000" cy="990600"/>
          </a:xfrm>
          <a:prstGeom prst="rect">
            <a:avLst/>
          </a:prstGeom>
        </p:spPr>
        <p:txBody>
          <a:bodyPr/>
          <a:lstStyle/>
          <a:p>
            <a:pPr marL="484632" lvl="0">
              <a:spcBef>
                <a:spcPct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Number of Applications per Job and growth</a:t>
            </a:r>
            <a:endParaRPr kumimoji="0" lang="en-US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0" y="83820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4287520"/>
          <a:ext cx="9144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83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Subscribers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Paid Subscribers Growth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Recruiters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Listing </a:t>
                      </a:r>
                      <a:endParaRPr lang="en-US" dirty="0"/>
                    </a:p>
                  </a:txBody>
                  <a:tcPr anchor="ctr"/>
                </a:tc>
              </a:tr>
              <a:tr h="313397">
                <a:tc>
                  <a:txBody>
                    <a:bodyPr/>
                    <a:lstStyle/>
                    <a:p>
                      <a:r>
                        <a:rPr lang="en-US" dirty="0" smtClean="0"/>
                        <a:t>Dec,</a:t>
                      </a:r>
                      <a:r>
                        <a:rPr lang="en-US" baseline="0" dirty="0" smtClean="0"/>
                        <a:t> 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219,591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87,243</a:t>
                      </a:r>
                      <a:endParaRPr lang="en-US" dirty="0"/>
                    </a:p>
                  </a:txBody>
                  <a:tcPr/>
                </a:tc>
              </a:tr>
              <a:tr h="313397">
                <a:tc>
                  <a:txBody>
                    <a:bodyPr/>
                    <a:lstStyle/>
                    <a:p>
                      <a:r>
                        <a:rPr lang="en-US" dirty="0" smtClean="0"/>
                        <a:t>Dec, 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617,543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243,031</a:t>
                      </a:r>
                      <a:endParaRPr lang="en-US" dirty="0"/>
                    </a:p>
                  </a:txBody>
                  <a:tcPr/>
                </a:tc>
              </a:tr>
              <a:tr h="313397">
                <a:tc>
                  <a:txBody>
                    <a:bodyPr/>
                    <a:lstStyle/>
                    <a:p>
                      <a:r>
                        <a:rPr lang="en-US" dirty="0" smtClean="0"/>
                        <a:t>Dec, 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1,129,295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349,594</a:t>
                      </a:r>
                      <a:endParaRPr lang="en-US" dirty="0"/>
                    </a:p>
                  </a:txBody>
                  <a:tcPr/>
                </a:tc>
              </a:tr>
              <a:tr h="313397">
                <a:tc>
                  <a:txBody>
                    <a:bodyPr/>
                    <a:lstStyle/>
                    <a:p>
                      <a:r>
                        <a:rPr lang="en-US" dirty="0" smtClean="0"/>
                        <a:t>Dec,</a:t>
                      </a:r>
                      <a:r>
                        <a:rPr lang="en-US" baseline="0" dirty="0" smtClean="0"/>
                        <a:t> 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1,738,091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39,242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454,697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665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 anchor="t"/>
          <a:lstStyle/>
          <a:p>
            <a:r>
              <a:rPr lang="en-US" sz="3600" dirty="0" smtClean="0"/>
              <a:t>Prescreening Works</a:t>
            </a:r>
          </a:p>
        </p:txBody>
      </p:sp>
      <p:sp>
        <p:nvSpPr>
          <p:cNvPr id="126979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1630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Recruiters</a:t>
            </a:r>
          </a:p>
        </p:txBody>
      </p:sp>
      <p:sp>
        <p:nvSpPr>
          <p:cNvPr id="126980" name="Text Box 6"/>
          <p:cNvSpPr txBox="1">
            <a:spLocks noChangeArrowheads="1"/>
          </p:cNvSpPr>
          <p:nvPr/>
        </p:nvSpPr>
        <p:spPr bwMode="auto">
          <a:xfrm>
            <a:off x="381000" y="4191000"/>
            <a:ext cx="1952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Job Seekers</a:t>
            </a:r>
          </a:p>
        </p:txBody>
      </p:sp>
      <p:sp>
        <p:nvSpPr>
          <p:cNvPr id="126981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Two-Person Approval Process</a:t>
            </a:r>
          </a:p>
        </p:txBody>
      </p:sp>
      <p:sp>
        <p:nvSpPr>
          <p:cNvPr id="126982" name="AutoShape 8"/>
          <p:cNvSpPr>
            <a:spLocks noChangeArrowheads="1"/>
          </p:cNvSpPr>
          <p:nvPr/>
        </p:nvSpPr>
        <p:spPr bwMode="auto">
          <a:xfrm>
            <a:off x="2286000" y="2590800"/>
            <a:ext cx="6096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211 h 21600"/>
              <a:gd name="T4" fmla="*/ 2147483647 w 21600"/>
              <a:gd name="T5" fmla="*/ 2090924422 h 21600"/>
              <a:gd name="T6" fmla="*/ 2147483647 w 21600"/>
              <a:gd name="T7" fmla="*/ 104546221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83" name="AutoShape 10"/>
          <p:cNvSpPr>
            <a:spLocks noChangeArrowheads="1"/>
          </p:cNvSpPr>
          <p:nvPr/>
        </p:nvSpPr>
        <p:spPr bwMode="auto">
          <a:xfrm>
            <a:off x="2438400" y="4267200"/>
            <a:ext cx="4572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211 h 21600"/>
              <a:gd name="T4" fmla="*/ 2147483647 w 21600"/>
              <a:gd name="T5" fmla="*/ 2090924422 h 21600"/>
              <a:gd name="T6" fmla="*/ 2147483647 w 21600"/>
              <a:gd name="T7" fmla="*/ 104546221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84" name="Text Box 11"/>
          <p:cNvSpPr txBox="1">
            <a:spLocks noChangeArrowheads="1"/>
          </p:cNvSpPr>
          <p:nvPr/>
        </p:nvSpPr>
        <p:spPr bwMode="auto">
          <a:xfrm>
            <a:off x="2971800" y="2362200"/>
            <a:ext cx="30267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en-US" sz="240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Review Recruiter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n-US" sz="240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Review Every Job</a:t>
            </a:r>
          </a:p>
        </p:txBody>
      </p:sp>
      <p:sp>
        <p:nvSpPr>
          <p:cNvPr id="126985" name="Text Box 12"/>
          <p:cNvSpPr txBox="1">
            <a:spLocks noChangeArrowheads="1"/>
          </p:cNvSpPr>
          <p:nvPr/>
        </p:nvSpPr>
        <p:spPr bwMode="auto">
          <a:xfrm>
            <a:off x="2895600" y="4038600"/>
            <a:ext cx="32351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en-US" sz="240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Review Job Seeker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n-US" sz="240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Review CV</a:t>
            </a:r>
          </a:p>
        </p:txBody>
      </p:sp>
      <p:sp>
        <p:nvSpPr>
          <p:cNvPr id="126986" name="AutoShape 13"/>
          <p:cNvSpPr>
            <a:spLocks noChangeArrowheads="1"/>
          </p:cNvSpPr>
          <p:nvPr/>
        </p:nvSpPr>
        <p:spPr bwMode="auto">
          <a:xfrm flipH="1" flipV="1">
            <a:off x="3505200" y="4876800"/>
            <a:ext cx="7620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87" name="AutoShape 14"/>
          <p:cNvSpPr>
            <a:spLocks noChangeArrowheads="1"/>
          </p:cNvSpPr>
          <p:nvPr/>
        </p:nvSpPr>
        <p:spPr bwMode="auto">
          <a:xfrm>
            <a:off x="5943600" y="2590800"/>
            <a:ext cx="6096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211 h 21600"/>
              <a:gd name="T4" fmla="*/ 2147483647 w 21600"/>
              <a:gd name="T5" fmla="*/ 2090924422 h 21600"/>
              <a:gd name="T6" fmla="*/ 2147483647 w 21600"/>
              <a:gd name="T7" fmla="*/ 104546221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88" name="AutoShape 15"/>
          <p:cNvSpPr>
            <a:spLocks noChangeArrowheads="1"/>
          </p:cNvSpPr>
          <p:nvPr/>
        </p:nvSpPr>
        <p:spPr bwMode="auto">
          <a:xfrm>
            <a:off x="5943600" y="4419600"/>
            <a:ext cx="60960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211 h 21600"/>
              <a:gd name="T4" fmla="*/ 2147483647 w 21600"/>
              <a:gd name="T5" fmla="*/ 2090924422 h 21600"/>
              <a:gd name="T6" fmla="*/ 2147483647 w 21600"/>
              <a:gd name="T7" fmla="*/ 104546221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89" name="Text Box 16"/>
          <p:cNvSpPr txBox="1">
            <a:spLocks noChangeArrowheads="1"/>
          </p:cNvSpPr>
          <p:nvPr/>
        </p:nvSpPr>
        <p:spPr bwMode="auto">
          <a:xfrm>
            <a:off x="2057400" y="5105400"/>
            <a:ext cx="137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Monster</a:t>
            </a:r>
          </a:p>
          <a:p>
            <a:pPr algn="ctr" eaLnBrk="0" hangingPunct="0"/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Totaljobs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Jobsite</a:t>
            </a:r>
          </a:p>
        </p:txBody>
      </p:sp>
      <p:sp>
        <p:nvSpPr>
          <p:cNvPr id="126990" name="Oval 22"/>
          <p:cNvSpPr>
            <a:spLocks noChangeArrowheads="1"/>
          </p:cNvSpPr>
          <p:nvPr/>
        </p:nvSpPr>
        <p:spPr bwMode="auto">
          <a:xfrm>
            <a:off x="6781800" y="1828800"/>
            <a:ext cx="1905000" cy="3581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91" name="AutoShape 23"/>
          <p:cNvSpPr>
            <a:spLocks noChangeArrowheads="1"/>
          </p:cNvSpPr>
          <p:nvPr/>
        </p:nvSpPr>
        <p:spPr bwMode="auto">
          <a:xfrm>
            <a:off x="7239000" y="4038600"/>
            <a:ext cx="1219200" cy="1066800"/>
          </a:xfrm>
          <a:prstGeom prst="curvedUpArrow">
            <a:avLst>
              <a:gd name="adj1" fmla="val 22857"/>
              <a:gd name="adj2" fmla="val 45714"/>
              <a:gd name="adj3" fmla="val 33333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92" name="AutoShape 24"/>
          <p:cNvSpPr>
            <a:spLocks noChangeArrowheads="1"/>
          </p:cNvSpPr>
          <p:nvPr/>
        </p:nvSpPr>
        <p:spPr bwMode="auto">
          <a:xfrm flipH="1" flipV="1">
            <a:off x="7162800" y="2286000"/>
            <a:ext cx="1143000" cy="1143000"/>
          </a:xfrm>
          <a:prstGeom prst="curvedUpArrow">
            <a:avLst>
              <a:gd name="adj1" fmla="val 20000"/>
              <a:gd name="adj2" fmla="val 40000"/>
              <a:gd name="adj3" fmla="val 33333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2400">
              <a:ea typeface="ＭＳ Ｐゴシック" pitchFamily="34" charset="-128"/>
            </a:endParaRPr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7010400" y="35814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TheLadders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dirty="0" smtClean="0"/>
              <a:t>Healthy Market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Who do we want using TL?</a:t>
            </a:r>
          </a:p>
          <a:p>
            <a:pPr lvl="1"/>
            <a:r>
              <a:rPr lang="en-US" dirty="0" smtClean="0"/>
              <a:t>Many Users who are active</a:t>
            </a:r>
          </a:p>
          <a:p>
            <a:pPr lvl="1"/>
            <a:r>
              <a:rPr lang="en-US" dirty="0" smtClean="0"/>
              <a:t>High Quality Job listing</a:t>
            </a:r>
          </a:p>
          <a:p>
            <a:pPr lvl="1"/>
            <a:r>
              <a:rPr lang="en-US" dirty="0" smtClean="0"/>
              <a:t>Minimal Anonymous listings</a:t>
            </a:r>
          </a:p>
          <a:p>
            <a:pPr lvl="1"/>
            <a:r>
              <a:rPr lang="en-US" dirty="0" smtClean="0"/>
              <a:t>Unique job listings, </a:t>
            </a:r>
          </a:p>
          <a:p>
            <a:pPr lvl="1"/>
            <a:r>
              <a:rPr lang="en-US" dirty="0" smtClean="0"/>
              <a:t>Significant revenue streams</a:t>
            </a:r>
          </a:p>
          <a:p>
            <a:pPr lvl="1"/>
            <a:r>
              <a:rPr lang="en-US" dirty="0" smtClean="0"/>
              <a:t>Minimal congestion</a:t>
            </a:r>
          </a:p>
          <a:p>
            <a:pPr lvl="1"/>
            <a:r>
              <a:rPr lang="en-US" dirty="0" smtClean="0"/>
              <a:t>Site-wide reputation for quality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Should Headhunters be allowed to use this site?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Outside recruiters are intermediaries</a:t>
            </a:r>
          </a:p>
          <a:p>
            <a:pPr lvl="1"/>
            <a:r>
              <a:rPr lang="en-US" dirty="0" smtClean="0"/>
              <a:t>Outside recruiters use Ladders to search candidates to match with job openings. </a:t>
            </a:r>
          </a:p>
          <a:p>
            <a:pPr lvl="1"/>
            <a:r>
              <a:rPr lang="en-US" dirty="0" smtClean="0"/>
              <a:t>First adopters are </a:t>
            </a:r>
            <a:r>
              <a:rPr lang="en-US" dirty="0" smtClean="0"/>
              <a:t>often  intermediaries.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dirty="0" smtClean="0"/>
              <a:t>Healthy Market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Charging Recruiters</a:t>
            </a:r>
          </a:p>
          <a:p>
            <a:pPr lvl="1"/>
            <a:r>
              <a:rPr lang="en-US" dirty="0" smtClean="0"/>
              <a:t>If TL charge by no of recruiters, Companies will have incentives to use </a:t>
            </a:r>
            <a:r>
              <a:rPr lang="en-US" dirty="0" err="1" smtClean="0"/>
              <a:t>fewers</a:t>
            </a:r>
            <a:r>
              <a:rPr lang="en-US" dirty="0" smtClean="0"/>
              <a:t> recruiters. </a:t>
            </a:r>
          </a:p>
          <a:p>
            <a:pPr lvl="1"/>
            <a:r>
              <a:rPr lang="en-US" dirty="0" smtClean="0"/>
              <a:t>If TL charge by no of jobs, then companies will post fewer jobs. </a:t>
            </a:r>
          </a:p>
          <a:p>
            <a:pPr lvl="1"/>
            <a:r>
              <a:rPr lang="en-US" dirty="0" smtClean="0"/>
              <a:t>If TL charge by size of company then it may loose future clients</a:t>
            </a:r>
          </a:p>
          <a:p>
            <a:pPr lvl="1"/>
            <a:r>
              <a:rPr lang="en-US" dirty="0" smtClean="0"/>
              <a:t>Pricing Decision is a function of Job-Seeker ecosystem comprising of no of jobs, no or recruiters and company size.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Signaling from charging Jobseekers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Only Active Job Seekers. </a:t>
            </a:r>
          </a:p>
          <a:p>
            <a:r>
              <a:rPr lang="en-US" dirty="0" smtClean="0"/>
              <a:t>No one will join LinkedIn for a fee because it is a passive recruitment site. </a:t>
            </a:r>
          </a:p>
          <a:p>
            <a:r>
              <a:rPr lang="en-US" dirty="0" smtClean="0"/>
              <a:t>Charging from job seeker gives a negative signal “They need to pay to get a job”. </a:t>
            </a:r>
          </a:p>
          <a:p>
            <a:r>
              <a:rPr lang="en-US" dirty="0" smtClean="0"/>
              <a:t>But also makes sure that the job seeker is serious.</a:t>
            </a:r>
          </a:p>
          <a:p>
            <a:r>
              <a:rPr lang="en-US" b="1" dirty="0" smtClean="0"/>
              <a:t>Question</a:t>
            </a:r>
            <a:r>
              <a:rPr lang="en-US" dirty="0" smtClean="0"/>
              <a:t>: Would an Employer get higher quality matches on average by recruiting candidates who are actively looking?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Signaling from charging Recruiters to participate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Ordinarily it reduces demand</a:t>
            </a:r>
          </a:p>
          <a:p>
            <a:r>
              <a:rPr lang="en-US" dirty="0" smtClean="0"/>
              <a:t>But also make Corporate users make more involved. </a:t>
            </a:r>
          </a:p>
          <a:p>
            <a:pPr lvl="1"/>
            <a:r>
              <a:rPr lang="en-US" dirty="0" smtClean="0"/>
              <a:t>Making them more involved makes product better. </a:t>
            </a:r>
          </a:p>
          <a:p>
            <a:pPr lvl="1"/>
            <a:r>
              <a:rPr lang="en-US" dirty="0" smtClean="0"/>
              <a:t>Closer Relationship</a:t>
            </a:r>
            <a:r>
              <a:rPr lang="en-US" dirty="0" smtClean="0">
                <a:sym typeface="Wingdings" pitchFamily="2" charset="2"/>
              </a:rPr>
              <a:t> more Jobs being posted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Might prioritize review of applications that arrived through 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using personal networks to get to jobs. </a:t>
            </a:r>
          </a:p>
          <a:p>
            <a:pPr lvl="1"/>
            <a:r>
              <a:rPr lang="en-US" dirty="0" smtClean="0"/>
              <a:t>Company does not need pay the recruiter</a:t>
            </a:r>
          </a:p>
          <a:p>
            <a:r>
              <a:rPr lang="en-US" dirty="0" smtClean="0"/>
              <a:t>Companies relationship with other companies and HR firms. </a:t>
            </a:r>
          </a:p>
          <a:p>
            <a:r>
              <a:rPr lang="en-US" dirty="0" smtClean="0"/>
              <a:t>TL may still increase work overload as opposed to fully outsourced HR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dirty="0" smtClean="0"/>
              <a:t>Overview of the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dirty="0" smtClean="0"/>
              <a:t>Privately Held US based () online job search and recruitment services</a:t>
            </a:r>
          </a:p>
          <a:p>
            <a:r>
              <a:rPr lang="en-US" dirty="0" smtClean="0"/>
              <a:t>Jobs that pay more than $100,000 or more/ year. </a:t>
            </a:r>
          </a:p>
          <a:p>
            <a:r>
              <a:rPr lang="en-US" dirty="0" smtClean="0"/>
              <a:t>IN 2007 heLadders.com also launched TheLadders.co.uk to provide services in UK.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5791200"/>
            <a:ext cx="1219200" cy="685800"/>
          </a:xfrm>
          <a:prstGeom prst="roundRect">
            <a:avLst/>
          </a:prstGeom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5791200"/>
            <a:ext cx="1219200" cy="685800"/>
          </a:xfrm>
          <a:prstGeom prst="roundRect">
            <a:avLst/>
          </a:prstGeom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MKTG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743200" y="5791200"/>
            <a:ext cx="1219200" cy="685800"/>
          </a:xfrm>
          <a:prstGeom prst="roundRect">
            <a:avLst/>
          </a:prstGeom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962400" y="5791200"/>
            <a:ext cx="1219200" cy="685800"/>
          </a:xfrm>
          <a:prstGeom prst="roundRect">
            <a:avLst/>
          </a:prstGeom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5791200"/>
            <a:ext cx="1219200" cy="685800"/>
          </a:xfrm>
          <a:prstGeom prst="roundRect">
            <a:avLst/>
          </a:prstGeom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400800" y="5791200"/>
            <a:ext cx="1219200" cy="685800"/>
          </a:xfrm>
          <a:prstGeom prst="roundRect">
            <a:avLst/>
          </a:prstGeom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0" y="5791200"/>
            <a:ext cx="1219200" cy="685800"/>
          </a:xfrm>
          <a:prstGeom prst="roundRect">
            <a:avLst/>
          </a:prstGeom>
          <a:effectLst>
            <a:outerShdw blurRad="50800" dist="38100" dir="14700000" algn="t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962400" y="4495800"/>
            <a:ext cx="12192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FOCUS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4" idx="0"/>
          </p:cNvCxnSpPr>
          <p:nvPr/>
        </p:nvCxnSpPr>
        <p:spPr>
          <a:xfrm rot="5400000">
            <a:off x="2438400" y="3657600"/>
            <a:ext cx="609600" cy="365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5" idx="0"/>
          </p:cNvCxnSpPr>
          <p:nvPr/>
        </p:nvCxnSpPr>
        <p:spPr>
          <a:xfrm rot="5400000">
            <a:off x="3048000" y="4267200"/>
            <a:ext cx="6096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6" idx="0"/>
          </p:cNvCxnSpPr>
          <p:nvPr/>
        </p:nvCxnSpPr>
        <p:spPr>
          <a:xfrm rot="5400000">
            <a:off x="3657600" y="4876800"/>
            <a:ext cx="609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  <a:endCxn id="7" idx="0"/>
          </p:cNvCxnSpPr>
          <p:nvPr/>
        </p:nvCxnSpPr>
        <p:spPr>
          <a:xfrm rot="5400000">
            <a:off x="4267200" y="5486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8" idx="0"/>
          </p:cNvCxnSpPr>
          <p:nvPr/>
        </p:nvCxnSpPr>
        <p:spPr>
          <a:xfrm rot="16200000" flipH="1">
            <a:off x="4876800" y="4876800"/>
            <a:ext cx="609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2"/>
            <a:endCxn id="9" idx="0"/>
          </p:cNvCxnSpPr>
          <p:nvPr/>
        </p:nvCxnSpPr>
        <p:spPr>
          <a:xfrm rot="16200000" flipH="1">
            <a:off x="5486400" y="4267200"/>
            <a:ext cx="6096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0" idx="0"/>
          </p:cNvCxnSpPr>
          <p:nvPr/>
        </p:nvCxnSpPr>
        <p:spPr>
          <a:xfrm rot="16200000" flipH="1">
            <a:off x="6096000" y="3657600"/>
            <a:ext cx="609600" cy="365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8229600" cy="1399032"/>
          </a:xfrm>
        </p:spPr>
        <p:txBody>
          <a:bodyPr/>
          <a:lstStyle/>
          <a:p>
            <a:r>
              <a:rPr lang="en-US" dirty="0" smtClean="0"/>
              <a:t>Questions Comments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Started by Marc </a:t>
            </a:r>
            <a:r>
              <a:rPr lang="en-US" dirty="0" err="1" smtClean="0"/>
              <a:t>Cenedella</a:t>
            </a:r>
            <a:r>
              <a:rPr lang="en-US" dirty="0" smtClean="0"/>
              <a:t> in July 2003. Was Senior VP at hotjobs.com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Job boards (Monster, </a:t>
            </a:r>
            <a:r>
              <a:rPr lang="en-US" dirty="0" err="1" smtClean="0"/>
              <a:t>hotjobs</a:t>
            </a:r>
            <a:r>
              <a:rPr lang="en-US" dirty="0" smtClean="0"/>
              <a:t>) worked well for entry and mid-level candidates, high-level job searches were not being conducted efficiently online.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Cenedella's</a:t>
            </a:r>
            <a:r>
              <a:rPr lang="en-US" dirty="0" smtClean="0"/>
              <a:t> solution to this dilemma was a reverse business model that catered to the high-end job seeker.</a:t>
            </a:r>
          </a:p>
          <a:p>
            <a:endParaRPr lang="en-US" dirty="0" smtClean="0"/>
          </a:p>
          <a:p>
            <a:r>
              <a:rPr lang="en-US" dirty="0" smtClean="0"/>
              <a:t>the company has experienced strong growth, and has been recognized as the fastest-growing start up on the East Coast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r>
              <a:rPr lang="en-US" dirty="0" smtClean="0"/>
              <a:t>Opened a New Office in UK.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you think about any more criterion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828800"/>
          <a:ext cx="8305801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733800"/>
                <a:gridCol w="990600"/>
                <a:gridCol w="914400"/>
                <a:gridCol w="838200"/>
                <a:gridCol w="1066801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r>
                        <a:rPr lang="en-US" baseline="0" dirty="0" smtClean="0"/>
                        <a:t> 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Consumer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Population 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Penetration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Spent online (hours/ week)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BB penetration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886200"/>
          <a:ext cx="8305801" cy="17894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2000"/>
                <a:gridCol w="3733800"/>
                <a:gridCol w="990600"/>
                <a:gridCol w="914400"/>
                <a:gridCol w="838200"/>
                <a:gridCol w="1066801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r>
                        <a:rPr lang="en-US" baseline="0" dirty="0" smtClean="0"/>
                        <a:t> Metrics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Fra</a:t>
                      </a:r>
                      <a:endParaRPr lang="en-US" dirty="0"/>
                    </a:p>
                  </a:txBody>
                  <a:tcPr/>
                </a:tc>
              </a:tr>
              <a:tr h="62803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Advertiser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Spend per Internet 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62803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Penetration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80232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79248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ea typeface="ＭＳ Ｐゴシック" pitchFamily="34" charset="-128"/>
              </a:rPr>
              <a:t>Recruitment represents 25% of Ad spend online in </a:t>
            </a:r>
            <a:r>
              <a:rPr lang="en-US" sz="1600" b="1" dirty="0" smtClean="0">
                <a:ea typeface="ＭＳ Ｐゴシック" pitchFamily="34" charset="-128"/>
              </a:rPr>
              <a:t>2007 in UK </a:t>
            </a:r>
            <a:endParaRPr lang="en-US" sz="2000" b="1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Operations and Business 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HQ in New York and London</a:t>
            </a:r>
          </a:p>
          <a:p>
            <a:r>
              <a:rPr lang="en-US" dirty="0" smtClean="0"/>
              <a:t>Job seekers pay a subscription fee ($35 per month) to access screened $100K+ postings in their field</a:t>
            </a:r>
          </a:p>
          <a:p>
            <a:pPr lvl="1"/>
            <a:r>
              <a:rPr lang="en-US" dirty="0" smtClean="0"/>
              <a:t>Self selection criteria</a:t>
            </a:r>
          </a:p>
          <a:p>
            <a:r>
              <a:rPr lang="en-US" dirty="0" smtClean="0"/>
              <a:t>Job seekers also have access to a database of pre-screened recruiters</a:t>
            </a:r>
          </a:p>
          <a:p>
            <a:r>
              <a:rPr lang="en-US" dirty="0" smtClean="0"/>
              <a:t>The site facilitates connections and introductions between job seekers and recruiters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Operations and Business 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Previously employers were able to post openings at no charge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TheLadders.com moved toward a subscription service for employers and executive recruiters as well (with annual subscriptions starting at $6000)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 smtClean="0"/>
              <a:t>Business Lines and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0" y="1447800"/>
          <a:ext cx="4724400" cy="375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43000"/>
            <a:ext cx="480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$</a:t>
            </a:r>
            <a:r>
              <a:rPr lang="en-US" sz="2000" b="1" dirty="0" smtClean="0"/>
              <a:t>100K+ Job Seekers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over 2,000,000 members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Lists over 90,000 job listings each month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each job listing is hand-screened to ensure that it meets the $100K+ benchmark compensation level</a:t>
            </a:r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/>
              <a:t>Executive Resume Services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access to premium resume writing services including free resume critiques, resume rewrites, cover letters, and other job application documents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job preparation and interview coaching processes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 smtClean="0"/>
              <a:t>Business Lines and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0" y="1447800"/>
          <a:ext cx="4724400" cy="375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43000"/>
            <a:ext cx="495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sz="2000" b="1" dirty="0" err="1" smtClean="0"/>
              <a:t>RecruitLadder</a:t>
            </a:r>
            <a:r>
              <a:rPr lang="en-US" sz="2000" b="1" dirty="0" smtClean="0"/>
              <a:t> Enterprise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online recruitment services to corporate hiring managers and recruiters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over 40,000 users.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allows executive recruiters, headhunters, and corporate hiring managers to post $100K+ jobs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targeted audience pre-qualified $100K+ professionals.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Recruiters can view resumes of potential candidates and contact them directly</a:t>
            </a:r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 TheLadders.co.uk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mirroring all services offered in the United States for the UK £50K+ market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340</TotalTime>
  <Words>1043</Words>
  <Application>Microsoft Office PowerPoint</Application>
  <PresentationFormat>On-screen Show (4:3)</PresentationFormat>
  <Paragraphs>221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The Ladders</vt:lpstr>
      <vt:lpstr>Overview of the company</vt:lpstr>
      <vt:lpstr>Brief History</vt:lpstr>
      <vt:lpstr>Brief History</vt:lpstr>
      <vt:lpstr>Brief History</vt:lpstr>
      <vt:lpstr>Operations and Business  Model</vt:lpstr>
      <vt:lpstr>Operations and Business  Model</vt:lpstr>
      <vt:lpstr>Business Lines and Services</vt:lpstr>
      <vt:lpstr>Business Lines and Services</vt:lpstr>
      <vt:lpstr>Value Propositions for Job Seekers</vt:lpstr>
      <vt:lpstr>Value Propositions for Employers</vt:lpstr>
      <vt:lpstr>Slide 12</vt:lpstr>
      <vt:lpstr>Slide 13</vt:lpstr>
      <vt:lpstr>Prescreening Works</vt:lpstr>
      <vt:lpstr>Healthy Market Ecosystem</vt:lpstr>
      <vt:lpstr>Healthy Market Ecosystem</vt:lpstr>
      <vt:lpstr>Signaling from charging Jobseekers</vt:lpstr>
      <vt:lpstr>Signaling from charging Recruiters to participate</vt:lpstr>
      <vt:lpstr>Potential Problems</vt:lpstr>
      <vt:lpstr>Questions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Ladders</dc:title>
  <dc:creator/>
  <cp:lastModifiedBy>Avimanyu Datta</cp:lastModifiedBy>
  <cp:revision>35</cp:revision>
  <dcterms:created xsi:type="dcterms:W3CDTF">2006-08-16T00:00:00Z</dcterms:created>
  <dcterms:modified xsi:type="dcterms:W3CDTF">2010-10-03T01:12:47Z</dcterms:modified>
</cp:coreProperties>
</file>